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23"/>
  </p:notesMasterIdLst>
  <p:handoutMasterIdLst>
    <p:handoutMasterId r:id="rId24"/>
  </p:handoutMasterIdLst>
  <p:sldIdLst>
    <p:sldId id="358" r:id="rId5"/>
    <p:sldId id="342" r:id="rId6"/>
    <p:sldId id="367" r:id="rId7"/>
    <p:sldId id="359" r:id="rId8"/>
    <p:sldId id="346" r:id="rId9"/>
    <p:sldId id="348" r:id="rId10"/>
    <p:sldId id="347" r:id="rId11"/>
    <p:sldId id="349" r:id="rId12"/>
    <p:sldId id="344" r:id="rId13"/>
    <p:sldId id="357" r:id="rId14"/>
    <p:sldId id="338" r:id="rId15"/>
    <p:sldId id="352" r:id="rId16"/>
    <p:sldId id="354" r:id="rId17"/>
    <p:sldId id="363" r:id="rId18"/>
    <p:sldId id="335" r:id="rId19"/>
    <p:sldId id="351" r:id="rId20"/>
    <p:sldId id="355" r:id="rId21"/>
    <p:sldId id="369" r:id="rId22"/>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wers, Darlene Ms CTR USA" initials="SDMCU" lastIdx="5" clrIdx="0"/>
  <p:cmAuthor id="2" name="Mak, Hung SFC MIL NG ARNG PEC" initials="MHSMNAP" lastIdx="2" clrIdx="1">
    <p:extLst>
      <p:ext uri="{19B8F6BF-5375-455C-9EA6-DF929625EA0E}">
        <p15:presenceInfo xmlns:p15="http://schemas.microsoft.com/office/powerpoint/2012/main" userId="Mak, Hung SFC MIL NG ARNG PE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04" autoAdjust="0"/>
    <p:restoredTop sz="64818" autoAdjust="0"/>
  </p:normalViewPr>
  <p:slideViewPr>
    <p:cSldViewPr snapToGrid="0">
      <p:cViewPr varScale="1">
        <p:scale>
          <a:sx n="54" d="100"/>
          <a:sy n="54" d="100"/>
        </p:scale>
        <p:origin x="1404" y="78"/>
      </p:cViewPr>
      <p:guideLst>
        <p:guide orient="horz" pos="2160"/>
        <p:guide pos="2880"/>
      </p:guideLst>
    </p:cSldViewPr>
  </p:slideViewPr>
  <p:outlineViewPr>
    <p:cViewPr>
      <p:scale>
        <a:sx n="33" d="100"/>
        <a:sy n="33" d="100"/>
      </p:scale>
      <p:origin x="0" y="0"/>
    </p:cViewPr>
  </p:outlineViewPr>
  <p:notesTextViewPr>
    <p:cViewPr>
      <p:scale>
        <a:sx n="125" d="100"/>
        <a:sy n="125" d="100"/>
      </p:scale>
      <p:origin x="0" y="-1404"/>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95A63-1E6B-4478-8782-2A70D2A89BA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F51DAB9-8B08-4E0E-8CE1-DFEF9F28AC51}">
      <dgm:prSet/>
      <dgm:spPr/>
      <dgm:t>
        <a:bodyPr/>
        <a:lstStyle/>
        <a:p>
          <a:pPr rtl="0"/>
          <a:r>
            <a:rPr lang="en-US" dirty="0" smtClean="0"/>
            <a:t>Reserve Component</a:t>
          </a:r>
          <a:endParaRPr lang="en-US" dirty="0"/>
        </a:p>
      </dgm:t>
    </dgm:pt>
    <dgm:pt modelId="{81A5F2E2-5F48-4AF8-8568-34C881490BC2}" type="parTrans" cxnId="{E83EA1B5-B96E-4B7B-A104-6E60511E6482}">
      <dgm:prSet/>
      <dgm:spPr/>
      <dgm:t>
        <a:bodyPr/>
        <a:lstStyle/>
        <a:p>
          <a:endParaRPr lang="en-US"/>
        </a:p>
      </dgm:t>
    </dgm:pt>
    <dgm:pt modelId="{B2074A49-CF86-4E2F-B50E-3CF2A245BAD8}" type="sibTrans" cxnId="{E83EA1B5-B96E-4B7B-A104-6E60511E6482}">
      <dgm:prSet/>
      <dgm:spPr/>
      <dgm:t>
        <a:bodyPr/>
        <a:lstStyle/>
        <a:p>
          <a:endParaRPr lang="en-US"/>
        </a:p>
      </dgm:t>
    </dgm:pt>
    <dgm:pt modelId="{DD2484EB-1720-4BDF-BAB7-54541E2C904F}">
      <dgm:prSet/>
      <dgm:spPr>
        <a:solidFill>
          <a:srgbClr val="00B050"/>
        </a:solidFill>
      </dgm:spPr>
      <dgm:t>
        <a:bodyPr/>
        <a:lstStyle/>
        <a:p>
          <a:pPr rtl="0"/>
          <a:r>
            <a:rPr lang="en-US" dirty="0" smtClean="0"/>
            <a:t>Ready Reserve</a:t>
          </a:r>
          <a:endParaRPr lang="en-US" dirty="0"/>
        </a:p>
      </dgm:t>
    </dgm:pt>
    <dgm:pt modelId="{2D244F1D-2CC8-4DC9-80C3-C1BE879CEAF9}" type="parTrans" cxnId="{AE93CEE5-85E7-47F2-8121-8804AFF406D3}">
      <dgm:prSet/>
      <dgm:spPr/>
      <dgm:t>
        <a:bodyPr/>
        <a:lstStyle/>
        <a:p>
          <a:endParaRPr lang="en-US"/>
        </a:p>
      </dgm:t>
    </dgm:pt>
    <dgm:pt modelId="{588AD20D-0B2C-4A7A-A693-DBC6984508DF}" type="sibTrans" cxnId="{AE93CEE5-85E7-47F2-8121-8804AFF406D3}">
      <dgm:prSet/>
      <dgm:spPr/>
      <dgm:t>
        <a:bodyPr/>
        <a:lstStyle/>
        <a:p>
          <a:endParaRPr lang="en-US"/>
        </a:p>
      </dgm:t>
    </dgm:pt>
    <dgm:pt modelId="{3E4528AB-3D0A-4E71-943F-FAD8BBAD539F}">
      <dgm:prSet/>
      <dgm:spPr>
        <a:solidFill>
          <a:schemeClr val="accent6">
            <a:lumMod val="75000"/>
          </a:schemeClr>
        </a:solidFill>
      </dgm:spPr>
      <dgm:t>
        <a:bodyPr/>
        <a:lstStyle/>
        <a:p>
          <a:pPr rtl="0"/>
          <a:r>
            <a:rPr lang="en-US" dirty="0" smtClean="0"/>
            <a:t>Selected Reserve</a:t>
          </a:r>
          <a:endParaRPr lang="en-US" dirty="0"/>
        </a:p>
      </dgm:t>
    </dgm:pt>
    <dgm:pt modelId="{79368968-23DB-4DFB-A725-B0FEFA72F490}" type="parTrans" cxnId="{672D71F5-D084-4167-87E5-CF3F1D820415}">
      <dgm:prSet/>
      <dgm:spPr/>
      <dgm:t>
        <a:bodyPr/>
        <a:lstStyle/>
        <a:p>
          <a:endParaRPr lang="en-US"/>
        </a:p>
      </dgm:t>
    </dgm:pt>
    <dgm:pt modelId="{150DAAA2-2FEA-4966-A89D-A38B3A4B2AD9}" type="sibTrans" cxnId="{672D71F5-D084-4167-87E5-CF3F1D820415}">
      <dgm:prSet/>
      <dgm:spPr/>
      <dgm:t>
        <a:bodyPr/>
        <a:lstStyle/>
        <a:p>
          <a:endParaRPr lang="en-US"/>
        </a:p>
      </dgm:t>
    </dgm:pt>
    <dgm:pt modelId="{D3310B9E-CB4F-4CFD-8C44-FA09C3D21A63}">
      <dgm:prSet/>
      <dgm:spPr>
        <a:solidFill>
          <a:srgbClr val="00B0F0"/>
        </a:solidFill>
      </dgm:spPr>
      <dgm:t>
        <a:bodyPr/>
        <a:lstStyle/>
        <a:p>
          <a:pPr rtl="0"/>
          <a:r>
            <a:rPr lang="en-US" dirty="0" smtClean="0"/>
            <a:t>USAR Units</a:t>
          </a:r>
          <a:endParaRPr lang="en-US" dirty="0"/>
        </a:p>
      </dgm:t>
    </dgm:pt>
    <dgm:pt modelId="{86949CAB-23A1-4E45-8B8C-A11EBE67F6B1}" type="parTrans" cxnId="{15E97266-F392-4928-830E-4A756AEC0091}">
      <dgm:prSet/>
      <dgm:spPr/>
      <dgm:t>
        <a:bodyPr/>
        <a:lstStyle/>
        <a:p>
          <a:endParaRPr lang="en-US"/>
        </a:p>
      </dgm:t>
    </dgm:pt>
    <dgm:pt modelId="{50693B99-ECED-4509-A0F9-E54F68DD6A60}" type="sibTrans" cxnId="{15E97266-F392-4928-830E-4A756AEC0091}">
      <dgm:prSet/>
      <dgm:spPr/>
      <dgm:t>
        <a:bodyPr/>
        <a:lstStyle/>
        <a:p>
          <a:endParaRPr lang="en-US"/>
        </a:p>
      </dgm:t>
    </dgm:pt>
    <dgm:pt modelId="{70994943-7308-4984-8513-9C3B4EFAEB68}">
      <dgm:prSet/>
      <dgm:spPr>
        <a:solidFill>
          <a:srgbClr val="00B0F0"/>
        </a:solidFill>
      </dgm:spPr>
      <dgm:t>
        <a:bodyPr/>
        <a:lstStyle/>
        <a:p>
          <a:pPr rtl="0"/>
          <a:r>
            <a:rPr lang="en-US" dirty="0" smtClean="0"/>
            <a:t>ARNGUS Units</a:t>
          </a:r>
          <a:endParaRPr lang="en-US" dirty="0"/>
        </a:p>
      </dgm:t>
    </dgm:pt>
    <dgm:pt modelId="{97081E61-BE9E-4624-999F-217C550D54CD}" type="parTrans" cxnId="{C5B1627D-7310-4F7D-A52B-3B9F7F4B8DCE}">
      <dgm:prSet/>
      <dgm:spPr/>
      <dgm:t>
        <a:bodyPr/>
        <a:lstStyle/>
        <a:p>
          <a:endParaRPr lang="en-US"/>
        </a:p>
      </dgm:t>
    </dgm:pt>
    <dgm:pt modelId="{0C91642C-55B4-4762-A68B-76AD8DE7B566}" type="sibTrans" cxnId="{C5B1627D-7310-4F7D-A52B-3B9F7F4B8DCE}">
      <dgm:prSet/>
      <dgm:spPr/>
      <dgm:t>
        <a:bodyPr/>
        <a:lstStyle/>
        <a:p>
          <a:endParaRPr lang="en-US"/>
        </a:p>
      </dgm:t>
    </dgm:pt>
    <dgm:pt modelId="{9A0E07CE-CB9F-4E02-AFF0-9C3BCF3C87D0}">
      <dgm:prSet/>
      <dgm:spPr>
        <a:solidFill>
          <a:schemeClr val="accent4">
            <a:lumMod val="75000"/>
          </a:schemeClr>
        </a:solidFill>
      </dgm:spPr>
      <dgm:t>
        <a:bodyPr/>
        <a:lstStyle/>
        <a:p>
          <a:pPr rtl="0"/>
          <a:r>
            <a:rPr lang="en-US" dirty="0" smtClean="0"/>
            <a:t>Inactive National Guard</a:t>
          </a:r>
          <a:endParaRPr lang="en-US" dirty="0"/>
        </a:p>
      </dgm:t>
    </dgm:pt>
    <dgm:pt modelId="{45F98AB5-D626-47B3-A932-58CD8B9BDB04}" type="parTrans" cxnId="{38351C1A-DFF9-4C4C-BE80-F9D17CB7E345}">
      <dgm:prSet/>
      <dgm:spPr/>
      <dgm:t>
        <a:bodyPr/>
        <a:lstStyle/>
        <a:p>
          <a:endParaRPr lang="en-US"/>
        </a:p>
      </dgm:t>
    </dgm:pt>
    <dgm:pt modelId="{32C11A8D-E990-4B00-8EF6-52E5D8DC654D}" type="sibTrans" cxnId="{38351C1A-DFF9-4C4C-BE80-F9D17CB7E345}">
      <dgm:prSet/>
      <dgm:spPr/>
      <dgm:t>
        <a:bodyPr/>
        <a:lstStyle/>
        <a:p>
          <a:endParaRPr lang="en-US"/>
        </a:p>
      </dgm:t>
    </dgm:pt>
    <dgm:pt modelId="{F97EDDC3-2D4E-4C9E-BDC9-027D2CAF1953}">
      <dgm:prSet/>
      <dgm:spPr>
        <a:solidFill>
          <a:schemeClr val="accent6">
            <a:lumMod val="75000"/>
          </a:schemeClr>
        </a:solidFill>
      </dgm:spPr>
      <dgm:t>
        <a:bodyPr/>
        <a:lstStyle/>
        <a:p>
          <a:pPr rtl="0"/>
          <a:r>
            <a:rPr lang="en-US" dirty="0" smtClean="0"/>
            <a:t>Individual Mobilization Augmentation</a:t>
          </a:r>
          <a:endParaRPr lang="en-US" dirty="0"/>
        </a:p>
      </dgm:t>
    </dgm:pt>
    <dgm:pt modelId="{C7888134-4B03-469A-86FC-94B9533CB374}" type="parTrans" cxnId="{39C38F5D-DE36-4632-88E2-45B957E5B05C}">
      <dgm:prSet/>
      <dgm:spPr/>
      <dgm:t>
        <a:bodyPr/>
        <a:lstStyle/>
        <a:p>
          <a:endParaRPr lang="en-US"/>
        </a:p>
      </dgm:t>
    </dgm:pt>
    <dgm:pt modelId="{7C2C52A4-CB0F-454B-9290-F7F8524B227F}" type="sibTrans" cxnId="{39C38F5D-DE36-4632-88E2-45B957E5B05C}">
      <dgm:prSet/>
      <dgm:spPr/>
      <dgm:t>
        <a:bodyPr/>
        <a:lstStyle/>
        <a:p>
          <a:endParaRPr lang="en-US"/>
        </a:p>
      </dgm:t>
    </dgm:pt>
    <dgm:pt modelId="{58E4CE1B-A249-45A8-B95D-9CE7AAAE30AD}">
      <dgm:prSet/>
      <dgm:spPr>
        <a:solidFill>
          <a:schemeClr val="accent6">
            <a:lumMod val="75000"/>
          </a:schemeClr>
        </a:solidFill>
      </dgm:spPr>
      <dgm:t>
        <a:bodyPr/>
        <a:lstStyle/>
        <a:p>
          <a:pPr rtl="0"/>
          <a:r>
            <a:rPr lang="en-US" dirty="0" smtClean="0"/>
            <a:t>Individual Ready Reserve</a:t>
          </a:r>
          <a:endParaRPr lang="en-US" dirty="0"/>
        </a:p>
      </dgm:t>
    </dgm:pt>
    <dgm:pt modelId="{2D4A0794-A8F2-4995-ADD7-DA73F0F1437E}" type="parTrans" cxnId="{7ECCB861-CEF0-46F9-916A-1B1B213A284F}">
      <dgm:prSet/>
      <dgm:spPr/>
      <dgm:t>
        <a:bodyPr/>
        <a:lstStyle/>
        <a:p>
          <a:endParaRPr lang="en-US"/>
        </a:p>
      </dgm:t>
    </dgm:pt>
    <dgm:pt modelId="{C1990715-A79A-49A2-86DC-02A6518E50ED}" type="sibTrans" cxnId="{7ECCB861-CEF0-46F9-916A-1B1B213A284F}">
      <dgm:prSet/>
      <dgm:spPr/>
      <dgm:t>
        <a:bodyPr/>
        <a:lstStyle/>
        <a:p>
          <a:endParaRPr lang="en-US"/>
        </a:p>
      </dgm:t>
    </dgm:pt>
    <dgm:pt modelId="{B3881EB5-33BF-4DAB-B518-41ED485328A9}">
      <dgm:prSet/>
      <dgm:spPr>
        <a:solidFill>
          <a:schemeClr val="bg2">
            <a:lumMod val="50000"/>
          </a:schemeClr>
        </a:solidFill>
      </dgm:spPr>
      <dgm:t>
        <a:bodyPr/>
        <a:lstStyle/>
        <a:p>
          <a:pPr rtl="0"/>
          <a:r>
            <a:rPr lang="en-US" dirty="0" smtClean="0"/>
            <a:t>Annual Training</a:t>
          </a:r>
          <a:endParaRPr lang="en-US" dirty="0"/>
        </a:p>
      </dgm:t>
    </dgm:pt>
    <dgm:pt modelId="{C317FF20-62CA-45CF-8F0B-9FD30A7B1753}" type="parTrans" cxnId="{B6D03216-EF32-4CD5-A27E-162A75AD2F4F}">
      <dgm:prSet/>
      <dgm:spPr/>
      <dgm:t>
        <a:bodyPr/>
        <a:lstStyle/>
        <a:p>
          <a:endParaRPr lang="en-US"/>
        </a:p>
      </dgm:t>
    </dgm:pt>
    <dgm:pt modelId="{E5DDC4B2-91AF-492A-96E6-2F92CEB06A5B}" type="sibTrans" cxnId="{B6D03216-EF32-4CD5-A27E-162A75AD2F4F}">
      <dgm:prSet/>
      <dgm:spPr/>
      <dgm:t>
        <a:bodyPr/>
        <a:lstStyle/>
        <a:p>
          <a:endParaRPr lang="en-US"/>
        </a:p>
      </dgm:t>
    </dgm:pt>
    <dgm:pt modelId="{21533F87-0638-40C4-8517-B2B99B64722E}">
      <dgm:prSet/>
      <dgm:spPr>
        <a:solidFill>
          <a:schemeClr val="bg2">
            <a:lumMod val="50000"/>
          </a:schemeClr>
        </a:solidFill>
      </dgm:spPr>
      <dgm:t>
        <a:bodyPr/>
        <a:lstStyle/>
        <a:p>
          <a:pPr rtl="0"/>
          <a:r>
            <a:rPr lang="en-US" dirty="0" smtClean="0"/>
            <a:t>Reinforcement</a:t>
          </a:r>
          <a:endParaRPr lang="en-US" dirty="0"/>
        </a:p>
      </dgm:t>
    </dgm:pt>
    <dgm:pt modelId="{7E24A528-C510-4FFB-8FE5-0FB90D2ADD5F}" type="parTrans" cxnId="{CA09C798-D17A-4525-BBF7-B5E4383D2EE0}">
      <dgm:prSet/>
      <dgm:spPr/>
      <dgm:t>
        <a:bodyPr/>
        <a:lstStyle/>
        <a:p>
          <a:endParaRPr lang="en-US"/>
        </a:p>
      </dgm:t>
    </dgm:pt>
    <dgm:pt modelId="{3B24521A-8622-4CA4-B2CC-1C18E5167E5F}" type="sibTrans" cxnId="{CA09C798-D17A-4525-BBF7-B5E4383D2EE0}">
      <dgm:prSet/>
      <dgm:spPr/>
      <dgm:t>
        <a:bodyPr/>
        <a:lstStyle/>
        <a:p>
          <a:endParaRPr lang="en-US"/>
        </a:p>
      </dgm:t>
    </dgm:pt>
    <dgm:pt modelId="{5B7C4F37-0AEA-4891-8130-314135F613DA}">
      <dgm:prSet/>
      <dgm:spPr>
        <a:solidFill>
          <a:srgbClr val="00B050"/>
        </a:solidFill>
      </dgm:spPr>
      <dgm:t>
        <a:bodyPr/>
        <a:lstStyle/>
        <a:p>
          <a:pPr rtl="0"/>
          <a:r>
            <a:rPr lang="en-US" dirty="0" smtClean="0"/>
            <a:t>Standby Reserve</a:t>
          </a:r>
          <a:endParaRPr lang="en-US" dirty="0"/>
        </a:p>
      </dgm:t>
    </dgm:pt>
    <dgm:pt modelId="{5FD861A5-1CFA-4F9D-816E-B46429BDB065}" type="parTrans" cxnId="{B20D5C1A-95BA-442E-8DFB-1EA8B6E816AF}">
      <dgm:prSet/>
      <dgm:spPr/>
      <dgm:t>
        <a:bodyPr/>
        <a:lstStyle/>
        <a:p>
          <a:endParaRPr lang="en-US"/>
        </a:p>
      </dgm:t>
    </dgm:pt>
    <dgm:pt modelId="{868AA5EC-6377-4942-937C-B5DDD512AD0B}" type="sibTrans" cxnId="{B20D5C1A-95BA-442E-8DFB-1EA8B6E816AF}">
      <dgm:prSet/>
      <dgm:spPr/>
      <dgm:t>
        <a:bodyPr/>
        <a:lstStyle/>
        <a:p>
          <a:endParaRPr lang="en-US"/>
        </a:p>
      </dgm:t>
    </dgm:pt>
    <dgm:pt modelId="{EB326D6D-EEC3-46DD-A3CE-FB167254BCC8}">
      <dgm:prSet/>
      <dgm:spPr>
        <a:solidFill>
          <a:srgbClr val="00B050"/>
        </a:solidFill>
      </dgm:spPr>
      <dgm:t>
        <a:bodyPr/>
        <a:lstStyle/>
        <a:p>
          <a:pPr rtl="0"/>
          <a:r>
            <a:rPr lang="en-US" dirty="0" smtClean="0"/>
            <a:t>Retired Reserve</a:t>
          </a:r>
          <a:endParaRPr lang="en-US" dirty="0"/>
        </a:p>
      </dgm:t>
    </dgm:pt>
    <dgm:pt modelId="{C2EB69F8-7E4D-4409-A412-7ECC5B7E36D8}" type="parTrans" cxnId="{B1061068-40FC-4034-A33B-E6FE5012CCC0}">
      <dgm:prSet/>
      <dgm:spPr/>
      <dgm:t>
        <a:bodyPr/>
        <a:lstStyle/>
        <a:p>
          <a:endParaRPr lang="en-US"/>
        </a:p>
      </dgm:t>
    </dgm:pt>
    <dgm:pt modelId="{62F23D1C-BBCD-48D3-8818-AD865C9C00D3}" type="sibTrans" cxnId="{B1061068-40FC-4034-A33B-E6FE5012CCC0}">
      <dgm:prSet/>
      <dgm:spPr/>
      <dgm:t>
        <a:bodyPr/>
        <a:lstStyle/>
        <a:p>
          <a:endParaRPr lang="en-US"/>
        </a:p>
      </dgm:t>
    </dgm:pt>
    <dgm:pt modelId="{E0F09979-E6C8-401D-9E97-6D5813806CDA}" type="pres">
      <dgm:prSet presAssocID="{53195A63-1E6B-4478-8782-2A70D2A89BA2}" presName="hierChild1" presStyleCnt="0">
        <dgm:presLayoutVars>
          <dgm:orgChart val="1"/>
          <dgm:chPref val="1"/>
          <dgm:dir/>
          <dgm:animOne val="branch"/>
          <dgm:animLvl val="lvl"/>
          <dgm:resizeHandles/>
        </dgm:presLayoutVars>
      </dgm:prSet>
      <dgm:spPr/>
      <dgm:t>
        <a:bodyPr/>
        <a:lstStyle/>
        <a:p>
          <a:endParaRPr lang="en-US"/>
        </a:p>
      </dgm:t>
    </dgm:pt>
    <dgm:pt modelId="{0B223F1B-C7ED-48FA-9184-3BF499610030}" type="pres">
      <dgm:prSet presAssocID="{0F51DAB9-8B08-4E0E-8CE1-DFEF9F28AC51}" presName="hierRoot1" presStyleCnt="0">
        <dgm:presLayoutVars>
          <dgm:hierBranch val="init"/>
        </dgm:presLayoutVars>
      </dgm:prSet>
      <dgm:spPr/>
    </dgm:pt>
    <dgm:pt modelId="{BCDE200F-D695-4AC8-A0A2-9E213178271B}" type="pres">
      <dgm:prSet presAssocID="{0F51DAB9-8B08-4E0E-8CE1-DFEF9F28AC51}" presName="rootComposite1" presStyleCnt="0"/>
      <dgm:spPr/>
    </dgm:pt>
    <dgm:pt modelId="{1952266C-ABBE-4C26-88CF-9D2A3E64C2B4}" type="pres">
      <dgm:prSet presAssocID="{0F51DAB9-8B08-4E0E-8CE1-DFEF9F28AC51}" presName="rootText1" presStyleLbl="node0" presStyleIdx="0" presStyleCnt="1">
        <dgm:presLayoutVars>
          <dgm:chPref val="3"/>
        </dgm:presLayoutVars>
      </dgm:prSet>
      <dgm:spPr/>
      <dgm:t>
        <a:bodyPr/>
        <a:lstStyle/>
        <a:p>
          <a:endParaRPr lang="en-US"/>
        </a:p>
      </dgm:t>
    </dgm:pt>
    <dgm:pt modelId="{382EAEE0-CDEB-4731-8C24-3C1058D27492}" type="pres">
      <dgm:prSet presAssocID="{0F51DAB9-8B08-4E0E-8CE1-DFEF9F28AC51}" presName="rootConnector1" presStyleLbl="node1" presStyleIdx="0" presStyleCnt="0"/>
      <dgm:spPr/>
      <dgm:t>
        <a:bodyPr/>
        <a:lstStyle/>
        <a:p>
          <a:endParaRPr lang="en-US"/>
        </a:p>
      </dgm:t>
    </dgm:pt>
    <dgm:pt modelId="{5BF39EA4-4E15-4280-AD9C-15F1EAAB4A0E}" type="pres">
      <dgm:prSet presAssocID="{0F51DAB9-8B08-4E0E-8CE1-DFEF9F28AC51}" presName="hierChild2" presStyleCnt="0"/>
      <dgm:spPr/>
    </dgm:pt>
    <dgm:pt modelId="{DD3DFB1D-573C-411D-8B58-47806FEB2A8D}" type="pres">
      <dgm:prSet presAssocID="{2D244F1D-2CC8-4DC9-80C3-C1BE879CEAF9}" presName="Name37" presStyleLbl="parChTrans1D2" presStyleIdx="0" presStyleCnt="3"/>
      <dgm:spPr/>
      <dgm:t>
        <a:bodyPr/>
        <a:lstStyle/>
        <a:p>
          <a:endParaRPr lang="en-US"/>
        </a:p>
      </dgm:t>
    </dgm:pt>
    <dgm:pt modelId="{27D5B85B-E312-4822-8897-CD9AB519E338}" type="pres">
      <dgm:prSet presAssocID="{DD2484EB-1720-4BDF-BAB7-54541E2C904F}" presName="hierRoot2" presStyleCnt="0">
        <dgm:presLayoutVars>
          <dgm:hierBranch val="init"/>
        </dgm:presLayoutVars>
      </dgm:prSet>
      <dgm:spPr/>
    </dgm:pt>
    <dgm:pt modelId="{921D7D43-6200-4D5A-883C-EAE94672ABFF}" type="pres">
      <dgm:prSet presAssocID="{DD2484EB-1720-4BDF-BAB7-54541E2C904F}" presName="rootComposite" presStyleCnt="0"/>
      <dgm:spPr/>
    </dgm:pt>
    <dgm:pt modelId="{E03460D4-3918-4DAE-B9A4-F80A96E71272}" type="pres">
      <dgm:prSet presAssocID="{DD2484EB-1720-4BDF-BAB7-54541E2C904F}" presName="rootText" presStyleLbl="node2" presStyleIdx="0" presStyleCnt="3">
        <dgm:presLayoutVars>
          <dgm:chPref val="3"/>
        </dgm:presLayoutVars>
      </dgm:prSet>
      <dgm:spPr/>
      <dgm:t>
        <a:bodyPr/>
        <a:lstStyle/>
        <a:p>
          <a:endParaRPr lang="en-US"/>
        </a:p>
      </dgm:t>
    </dgm:pt>
    <dgm:pt modelId="{167AAC22-5EA5-4C8E-BE5F-AB621F204C57}" type="pres">
      <dgm:prSet presAssocID="{DD2484EB-1720-4BDF-BAB7-54541E2C904F}" presName="rootConnector" presStyleLbl="node2" presStyleIdx="0" presStyleCnt="3"/>
      <dgm:spPr/>
      <dgm:t>
        <a:bodyPr/>
        <a:lstStyle/>
        <a:p>
          <a:endParaRPr lang="en-US"/>
        </a:p>
      </dgm:t>
    </dgm:pt>
    <dgm:pt modelId="{2B85726E-0817-4ECA-9D29-48278445C15E}" type="pres">
      <dgm:prSet presAssocID="{DD2484EB-1720-4BDF-BAB7-54541E2C904F}" presName="hierChild4" presStyleCnt="0"/>
      <dgm:spPr/>
    </dgm:pt>
    <dgm:pt modelId="{D37825A9-63E9-4B2F-B604-C9E80E765250}" type="pres">
      <dgm:prSet presAssocID="{79368968-23DB-4DFB-A725-B0FEFA72F490}" presName="Name37" presStyleLbl="parChTrans1D3" presStyleIdx="0" presStyleCnt="3"/>
      <dgm:spPr/>
      <dgm:t>
        <a:bodyPr/>
        <a:lstStyle/>
        <a:p>
          <a:endParaRPr lang="en-US"/>
        </a:p>
      </dgm:t>
    </dgm:pt>
    <dgm:pt modelId="{A6B4FAEB-6C43-4E8A-93ED-17D05D3276DB}" type="pres">
      <dgm:prSet presAssocID="{3E4528AB-3D0A-4E71-943F-FAD8BBAD539F}" presName="hierRoot2" presStyleCnt="0">
        <dgm:presLayoutVars>
          <dgm:hierBranch val="init"/>
        </dgm:presLayoutVars>
      </dgm:prSet>
      <dgm:spPr/>
    </dgm:pt>
    <dgm:pt modelId="{7BBEB510-8995-4A59-8DDB-0D525ABEC424}" type="pres">
      <dgm:prSet presAssocID="{3E4528AB-3D0A-4E71-943F-FAD8BBAD539F}" presName="rootComposite" presStyleCnt="0"/>
      <dgm:spPr/>
    </dgm:pt>
    <dgm:pt modelId="{E0C69A02-AE84-459A-AAC4-98226DC66342}" type="pres">
      <dgm:prSet presAssocID="{3E4528AB-3D0A-4E71-943F-FAD8BBAD539F}" presName="rootText" presStyleLbl="node3" presStyleIdx="0" presStyleCnt="3">
        <dgm:presLayoutVars>
          <dgm:chPref val="3"/>
        </dgm:presLayoutVars>
      </dgm:prSet>
      <dgm:spPr/>
      <dgm:t>
        <a:bodyPr/>
        <a:lstStyle/>
        <a:p>
          <a:endParaRPr lang="en-US"/>
        </a:p>
      </dgm:t>
    </dgm:pt>
    <dgm:pt modelId="{BDE599AF-CF9C-4648-9427-F604D28C5C22}" type="pres">
      <dgm:prSet presAssocID="{3E4528AB-3D0A-4E71-943F-FAD8BBAD539F}" presName="rootConnector" presStyleLbl="node3" presStyleIdx="0" presStyleCnt="3"/>
      <dgm:spPr/>
      <dgm:t>
        <a:bodyPr/>
        <a:lstStyle/>
        <a:p>
          <a:endParaRPr lang="en-US"/>
        </a:p>
      </dgm:t>
    </dgm:pt>
    <dgm:pt modelId="{C61D0F32-D689-430D-840E-031B33AA7240}" type="pres">
      <dgm:prSet presAssocID="{3E4528AB-3D0A-4E71-943F-FAD8BBAD539F}" presName="hierChild4" presStyleCnt="0"/>
      <dgm:spPr/>
    </dgm:pt>
    <dgm:pt modelId="{387D6188-AE4A-4E0C-AB7B-150690886DB4}" type="pres">
      <dgm:prSet presAssocID="{86949CAB-23A1-4E45-8B8C-A11EBE67F6B1}" presName="Name37" presStyleLbl="parChTrans1D4" presStyleIdx="0" presStyleCnt="5"/>
      <dgm:spPr/>
      <dgm:t>
        <a:bodyPr/>
        <a:lstStyle/>
        <a:p>
          <a:endParaRPr lang="en-US"/>
        </a:p>
      </dgm:t>
    </dgm:pt>
    <dgm:pt modelId="{07D39724-6084-45DF-9142-E185F0F19743}" type="pres">
      <dgm:prSet presAssocID="{D3310B9E-CB4F-4CFD-8C44-FA09C3D21A63}" presName="hierRoot2" presStyleCnt="0">
        <dgm:presLayoutVars>
          <dgm:hierBranch val="init"/>
        </dgm:presLayoutVars>
      </dgm:prSet>
      <dgm:spPr/>
    </dgm:pt>
    <dgm:pt modelId="{2E516DAA-D4BF-41BB-B233-B615AF8C235E}" type="pres">
      <dgm:prSet presAssocID="{D3310B9E-CB4F-4CFD-8C44-FA09C3D21A63}" presName="rootComposite" presStyleCnt="0"/>
      <dgm:spPr/>
    </dgm:pt>
    <dgm:pt modelId="{DDA887D0-3758-4441-A6D3-2F1ACF45034A}" type="pres">
      <dgm:prSet presAssocID="{D3310B9E-CB4F-4CFD-8C44-FA09C3D21A63}" presName="rootText" presStyleLbl="node4" presStyleIdx="0" presStyleCnt="5">
        <dgm:presLayoutVars>
          <dgm:chPref val="3"/>
        </dgm:presLayoutVars>
      </dgm:prSet>
      <dgm:spPr/>
      <dgm:t>
        <a:bodyPr/>
        <a:lstStyle/>
        <a:p>
          <a:endParaRPr lang="en-US"/>
        </a:p>
      </dgm:t>
    </dgm:pt>
    <dgm:pt modelId="{3794471E-D029-4B27-991D-6D49505CC9A8}" type="pres">
      <dgm:prSet presAssocID="{D3310B9E-CB4F-4CFD-8C44-FA09C3D21A63}" presName="rootConnector" presStyleLbl="node4" presStyleIdx="0" presStyleCnt="5"/>
      <dgm:spPr/>
      <dgm:t>
        <a:bodyPr/>
        <a:lstStyle/>
        <a:p>
          <a:endParaRPr lang="en-US"/>
        </a:p>
      </dgm:t>
    </dgm:pt>
    <dgm:pt modelId="{C74A558A-0E9B-4EBA-8E39-62301D7ECEDA}" type="pres">
      <dgm:prSet presAssocID="{D3310B9E-CB4F-4CFD-8C44-FA09C3D21A63}" presName="hierChild4" presStyleCnt="0"/>
      <dgm:spPr/>
    </dgm:pt>
    <dgm:pt modelId="{E460177D-55A7-4DEC-849C-8CE198BFEAE5}" type="pres">
      <dgm:prSet presAssocID="{D3310B9E-CB4F-4CFD-8C44-FA09C3D21A63}" presName="hierChild5" presStyleCnt="0"/>
      <dgm:spPr/>
    </dgm:pt>
    <dgm:pt modelId="{09F24FCB-2527-4B02-9F3C-A5CA951B851A}" type="pres">
      <dgm:prSet presAssocID="{97081E61-BE9E-4624-999F-217C550D54CD}" presName="Name37" presStyleLbl="parChTrans1D4" presStyleIdx="1" presStyleCnt="5"/>
      <dgm:spPr/>
      <dgm:t>
        <a:bodyPr/>
        <a:lstStyle/>
        <a:p>
          <a:endParaRPr lang="en-US"/>
        </a:p>
      </dgm:t>
    </dgm:pt>
    <dgm:pt modelId="{147A2EE3-1947-4D5A-B667-EEC3174CDB72}" type="pres">
      <dgm:prSet presAssocID="{70994943-7308-4984-8513-9C3B4EFAEB68}" presName="hierRoot2" presStyleCnt="0">
        <dgm:presLayoutVars>
          <dgm:hierBranch val="init"/>
        </dgm:presLayoutVars>
      </dgm:prSet>
      <dgm:spPr/>
    </dgm:pt>
    <dgm:pt modelId="{41342ECD-15EC-4572-BDD2-9FCD2200F0B6}" type="pres">
      <dgm:prSet presAssocID="{70994943-7308-4984-8513-9C3B4EFAEB68}" presName="rootComposite" presStyleCnt="0"/>
      <dgm:spPr/>
    </dgm:pt>
    <dgm:pt modelId="{A1A71F1A-D581-4801-A56E-B859225407C7}" type="pres">
      <dgm:prSet presAssocID="{70994943-7308-4984-8513-9C3B4EFAEB68}" presName="rootText" presStyleLbl="node4" presStyleIdx="1" presStyleCnt="5">
        <dgm:presLayoutVars>
          <dgm:chPref val="3"/>
        </dgm:presLayoutVars>
      </dgm:prSet>
      <dgm:spPr/>
      <dgm:t>
        <a:bodyPr/>
        <a:lstStyle/>
        <a:p>
          <a:endParaRPr lang="en-US"/>
        </a:p>
      </dgm:t>
    </dgm:pt>
    <dgm:pt modelId="{956FD222-1B6D-4866-B72D-9532CD5E9684}" type="pres">
      <dgm:prSet presAssocID="{70994943-7308-4984-8513-9C3B4EFAEB68}" presName="rootConnector" presStyleLbl="node4" presStyleIdx="1" presStyleCnt="5"/>
      <dgm:spPr/>
      <dgm:t>
        <a:bodyPr/>
        <a:lstStyle/>
        <a:p>
          <a:endParaRPr lang="en-US"/>
        </a:p>
      </dgm:t>
    </dgm:pt>
    <dgm:pt modelId="{C5C0C08E-6021-4DA9-9847-35035E22A376}" type="pres">
      <dgm:prSet presAssocID="{70994943-7308-4984-8513-9C3B4EFAEB68}" presName="hierChild4" presStyleCnt="0"/>
      <dgm:spPr/>
    </dgm:pt>
    <dgm:pt modelId="{FDE67323-8C6E-484D-A79B-24BB9510C861}" type="pres">
      <dgm:prSet presAssocID="{45F98AB5-D626-47B3-A932-58CD8B9BDB04}" presName="Name37" presStyleLbl="parChTrans1D4" presStyleIdx="2" presStyleCnt="5"/>
      <dgm:spPr/>
      <dgm:t>
        <a:bodyPr/>
        <a:lstStyle/>
        <a:p>
          <a:endParaRPr lang="en-US"/>
        </a:p>
      </dgm:t>
    </dgm:pt>
    <dgm:pt modelId="{0E3E83F4-259E-40F9-A019-057BC7A82BAF}" type="pres">
      <dgm:prSet presAssocID="{9A0E07CE-CB9F-4E02-AFF0-9C3BCF3C87D0}" presName="hierRoot2" presStyleCnt="0">
        <dgm:presLayoutVars>
          <dgm:hierBranch val="init"/>
        </dgm:presLayoutVars>
      </dgm:prSet>
      <dgm:spPr/>
    </dgm:pt>
    <dgm:pt modelId="{8BFD50FA-AEB5-46B7-929D-B33814BCCC1F}" type="pres">
      <dgm:prSet presAssocID="{9A0E07CE-CB9F-4E02-AFF0-9C3BCF3C87D0}" presName="rootComposite" presStyleCnt="0"/>
      <dgm:spPr/>
    </dgm:pt>
    <dgm:pt modelId="{B0330F98-BBA5-4CA0-B924-0BAC2003F17E}" type="pres">
      <dgm:prSet presAssocID="{9A0E07CE-CB9F-4E02-AFF0-9C3BCF3C87D0}" presName="rootText" presStyleLbl="node4" presStyleIdx="2" presStyleCnt="5">
        <dgm:presLayoutVars>
          <dgm:chPref val="3"/>
        </dgm:presLayoutVars>
      </dgm:prSet>
      <dgm:spPr/>
      <dgm:t>
        <a:bodyPr/>
        <a:lstStyle/>
        <a:p>
          <a:endParaRPr lang="en-US"/>
        </a:p>
      </dgm:t>
    </dgm:pt>
    <dgm:pt modelId="{124CDC14-E112-4D64-8CCB-6335E4893A26}" type="pres">
      <dgm:prSet presAssocID="{9A0E07CE-CB9F-4E02-AFF0-9C3BCF3C87D0}" presName="rootConnector" presStyleLbl="node4" presStyleIdx="2" presStyleCnt="5"/>
      <dgm:spPr/>
      <dgm:t>
        <a:bodyPr/>
        <a:lstStyle/>
        <a:p>
          <a:endParaRPr lang="en-US"/>
        </a:p>
      </dgm:t>
    </dgm:pt>
    <dgm:pt modelId="{20F9D871-E3ED-4054-9B9B-6516760E476F}" type="pres">
      <dgm:prSet presAssocID="{9A0E07CE-CB9F-4E02-AFF0-9C3BCF3C87D0}" presName="hierChild4" presStyleCnt="0"/>
      <dgm:spPr/>
    </dgm:pt>
    <dgm:pt modelId="{752EE195-181D-4091-8DE4-6BE4C668C83B}" type="pres">
      <dgm:prSet presAssocID="{9A0E07CE-CB9F-4E02-AFF0-9C3BCF3C87D0}" presName="hierChild5" presStyleCnt="0"/>
      <dgm:spPr/>
    </dgm:pt>
    <dgm:pt modelId="{526A23AB-776C-4BFE-BF00-60C2AEB2DBD5}" type="pres">
      <dgm:prSet presAssocID="{70994943-7308-4984-8513-9C3B4EFAEB68}" presName="hierChild5" presStyleCnt="0"/>
      <dgm:spPr/>
    </dgm:pt>
    <dgm:pt modelId="{84A6B2A1-A046-452B-8E9B-B416133F9216}" type="pres">
      <dgm:prSet presAssocID="{3E4528AB-3D0A-4E71-943F-FAD8BBAD539F}" presName="hierChild5" presStyleCnt="0"/>
      <dgm:spPr/>
    </dgm:pt>
    <dgm:pt modelId="{6D9BE235-C6DE-4093-AE32-2A41078AF3DA}" type="pres">
      <dgm:prSet presAssocID="{C7888134-4B03-469A-86FC-94B9533CB374}" presName="Name37" presStyleLbl="parChTrans1D3" presStyleIdx="1" presStyleCnt="3"/>
      <dgm:spPr/>
      <dgm:t>
        <a:bodyPr/>
        <a:lstStyle/>
        <a:p>
          <a:endParaRPr lang="en-US"/>
        </a:p>
      </dgm:t>
    </dgm:pt>
    <dgm:pt modelId="{B98A26D3-6F1B-4586-8D4C-76891E5DDD0A}" type="pres">
      <dgm:prSet presAssocID="{F97EDDC3-2D4E-4C9E-BDC9-027D2CAF1953}" presName="hierRoot2" presStyleCnt="0">
        <dgm:presLayoutVars>
          <dgm:hierBranch val="init"/>
        </dgm:presLayoutVars>
      </dgm:prSet>
      <dgm:spPr/>
    </dgm:pt>
    <dgm:pt modelId="{8F40C4EA-2CF6-4F04-BBA2-827F4D77A47D}" type="pres">
      <dgm:prSet presAssocID="{F97EDDC3-2D4E-4C9E-BDC9-027D2CAF1953}" presName="rootComposite" presStyleCnt="0"/>
      <dgm:spPr/>
    </dgm:pt>
    <dgm:pt modelId="{1C4895A2-8FD2-40E3-A265-0B4260C78C16}" type="pres">
      <dgm:prSet presAssocID="{F97EDDC3-2D4E-4C9E-BDC9-027D2CAF1953}" presName="rootText" presStyleLbl="node3" presStyleIdx="1" presStyleCnt="3">
        <dgm:presLayoutVars>
          <dgm:chPref val="3"/>
        </dgm:presLayoutVars>
      </dgm:prSet>
      <dgm:spPr/>
      <dgm:t>
        <a:bodyPr/>
        <a:lstStyle/>
        <a:p>
          <a:endParaRPr lang="en-US"/>
        </a:p>
      </dgm:t>
    </dgm:pt>
    <dgm:pt modelId="{C8851A81-F378-407E-81EC-B15BEF1D5E2A}" type="pres">
      <dgm:prSet presAssocID="{F97EDDC3-2D4E-4C9E-BDC9-027D2CAF1953}" presName="rootConnector" presStyleLbl="node3" presStyleIdx="1" presStyleCnt="3"/>
      <dgm:spPr/>
      <dgm:t>
        <a:bodyPr/>
        <a:lstStyle/>
        <a:p>
          <a:endParaRPr lang="en-US"/>
        </a:p>
      </dgm:t>
    </dgm:pt>
    <dgm:pt modelId="{8AB0C211-5D42-4D62-9A86-C9F935F3AF5B}" type="pres">
      <dgm:prSet presAssocID="{F97EDDC3-2D4E-4C9E-BDC9-027D2CAF1953}" presName="hierChild4" presStyleCnt="0"/>
      <dgm:spPr/>
    </dgm:pt>
    <dgm:pt modelId="{F2A2ECF2-16BC-46D8-ACFD-FEFAECABF7FB}" type="pres">
      <dgm:prSet presAssocID="{F97EDDC3-2D4E-4C9E-BDC9-027D2CAF1953}" presName="hierChild5" presStyleCnt="0"/>
      <dgm:spPr/>
    </dgm:pt>
    <dgm:pt modelId="{A0F39B31-C99D-48BE-8663-7DD86DEA2330}" type="pres">
      <dgm:prSet presAssocID="{2D4A0794-A8F2-4995-ADD7-DA73F0F1437E}" presName="Name37" presStyleLbl="parChTrans1D3" presStyleIdx="2" presStyleCnt="3"/>
      <dgm:spPr/>
      <dgm:t>
        <a:bodyPr/>
        <a:lstStyle/>
        <a:p>
          <a:endParaRPr lang="en-US"/>
        </a:p>
      </dgm:t>
    </dgm:pt>
    <dgm:pt modelId="{47013A96-9BA9-45D7-A74B-3FCC12E234F9}" type="pres">
      <dgm:prSet presAssocID="{58E4CE1B-A249-45A8-B95D-9CE7AAAE30AD}" presName="hierRoot2" presStyleCnt="0">
        <dgm:presLayoutVars>
          <dgm:hierBranch val="init"/>
        </dgm:presLayoutVars>
      </dgm:prSet>
      <dgm:spPr/>
    </dgm:pt>
    <dgm:pt modelId="{5ECC457A-DB5F-460D-B385-840A7BF0454E}" type="pres">
      <dgm:prSet presAssocID="{58E4CE1B-A249-45A8-B95D-9CE7AAAE30AD}" presName="rootComposite" presStyleCnt="0"/>
      <dgm:spPr/>
    </dgm:pt>
    <dgm:pt modelId="{716328C1-09C8-4DF6-B0A9-95F0A413BA7A}" type="pres">
      <dgm:prSet presAssocID="{58E4CE1B-A249-45A8-B95D-9CE7AAAE30AD}" presName="rootText" presStyleLbl="node3" presStyleIdx="2" presStyleCnt="3">
        <dgm:presLayoutVars>
          <dgm:chPref val="3"/>
        </dgm:presLayoutVars>
      </dgm:prSet>
      <dgm:spPr/>
      <dgm:t>
        <a:bodyPr/>
        <a:lstStyle/>
        <a:p>
          <a:endParaRPr lang="en-US"/>
        </a:p>
      </dgm:t>
    </dgm:pt>
    <dgm:pt modelId="{30833158-FD53-4D22-B7E4-807ACE8EFDAC}" type="pres">
      <dgm:prSet presAssocID="{58E4CE1B-A249-45A8-B95D-9CE7AAAE30AD}" presName="rootConnector" presStyleLbl="node3" presStyleIdx="2" presStyleCnt="3"/>
      <dgm:spPr/>
      <dgm:t>
        <a:bodyPr/>
        <a:lstStyle/>
        <a:p>
          <a:endParaRPr lang="en-US"/>
        </a:p>
      </dgm:t>
    </dgm:pt>
    <dgm:pt modelId="{FA3550CB-0490-4697-A364-1928A7657156}" type="pres">
      <dgm:prSet presAssocID="{58E4CE1B-A249-45A8-B95D-9CE7AAAE30AD}" presName="hierChild4" presStyleCnt="0"/>
      <dgm:spPr/>
    </dgm:pt>
    <dgm:pt modelId="{C192FC43-6605-46BE-A6CE-05E548CE70AC}" type="pres">
      <dgm:prSet presAssocID="{C317FF20-62CA-45CF-8F0B-9FD30A7B1753}" presName="Name37" presStyleLbl="parChTrans1D4" presStyleIdx="3" presStyleCnt="5"/>
      <dgm:spPr/>
      <dgm:t>
        <a:bodyPr/>
        <a:lstStyle/>
        <a:p>
          <a:endParaRPr lang="en-US"/>
        </a:p>
      </dgm:t>
    </dgm:pt>
    <dgm:pt modelId="{57C15CDA-5451-41AD-B263-452796BB3151}" type="pres">
      <dgm:prSet presAssocID="{B3881EB5-33BF-4DAB-B518-41ED485328A9}" presName="hierRoot2" presStyleCnt="0">
        <dgm:presLayoutVars>
          <dgm:hierBranch val="init"/>
        </dgm:presLayoutVars>
      </dgm:prSet>
      <dgm:spPr/>
    </dgm:pt>
    <dgm:pt modelId="{8CBE4006-2E5E-4996-AAC1-9C1DB8D80A7B}" type="pres">
      <dgm:prSet presAssocID="{B3881EB5-33BF-4DAB-B518-41ED485328A9}" presName="rootComposite" presStyleCnt="0"/>
      <dgm:spPr/>
    </dgm:pt>
    <dgm:pt modelId="{DFDDB394-E5F7-4B3A-A891-FBDC68E63702}" type="pres">
      <dgm:prSet presAssocID="{B3881EB5-33BF-4DAB-B518-41ED485328A9}" presName="rootText" presStyleLbl="node4" presStyleIdx="3" presStyleCnt="5">
        <dgm:presLayoutVars>
          <dgm:chPref val="3"/>
        </dgm:presLayoutVars>
      </dgm:prSet>
      <dgm:spPr/>
      <dgm:t>
        <a:bodyPr/>
        <a:lstStyle/>
        <a:p>
          <a:endParaRPr lang="en-US"/>
        </a:p>
      </dgm:t>
    </dgm:pt>
    <dgm:pt modelId="{339B2D86-9508-4ED5-BD0F-E5923BF26B9F}" type="pres">
      <dgm:prSet presAssocID="{B3881EB5-33BF-4DAB-B518-41ED485328A9}" presName="rootConnector" presStyleLbl="node4" presStyleIdx="3" presStyleCnt="5"/>
      <dgm:spPr/>
      <dgm:t>
        <a:bodyPr/>
        <a:lstStyle/>
        <a:p>
          <a:endParaRPr lang="en-US"/>
        </a:p>
      </dgm:t>
    </dgm:pt>
    <dgm:pt modelId="{01FF374F-FEE1-493F-AF5B-772BAAFAF7BE}" type="pres">
      <dgm:prSet presAssocID="{B3881EB5-33BF-4DAB-B518-41ED485328A9}" presName="hierChild4" presStyleCnt="0"/>
      <dgm:spPr/>
    </dgm:pt>
    <dgm:pt modelId="{7AB97C3C-7FA0-41B9-9955-B1EFEAED4D91}" type="pres">
      <dgm:prSet presAssocID="{B3881EB5-33BF-4DAB-B518-41ED485328A9}" presName="hierChild5" presStyleCnt="0"/>
      <dgm:spPr/>
    </dgm:pt>
    <dgm:pt modelId="{DF42CFCD-7079-4437-AFAA-286BF767B2C1}" type="pres">
      <dgm:prSet presAssocID="{7E24A528-C510-4FFB-8FE5-0FB90D2ADD5F}" presName="Name37" presStyleLbl="parChTrans1D4" presStyleIdx="4" presStyleCnt="5"/>
      <dgm:spPr/>
      <dgm:t>
        <a:bodyPr/>
        <a:lstStyle/>
        <a:p>
          <a:endParaRPr lang="en-US"/>
        </a:p>
      </dgm:t>
    </dgm:pt>
    <dgm:pt modelId="{4591C786-CE0A-424A-8A0B-9BC710EE072F}" type="pres">
      <dgm:prSet presAssocID="{21533F87-0638-40C4-8517-B2B99B64722E}" presName="hierRoot2" presStyleCnt="0">
        <dgm:presLayoutVars>
          <dgm:hierBranch val="init"/>
        </dgm:presLayoutVars>
      </dgm:prSet>
      <dgm:spPr/>
    </dgm:pt>
    <dgm:pt modelId="{7DBF3249-7115-4BF8-91D7-A4733E67DF4D}" type="pres">
      <dgm:prSet presAssocID="{21533F87-0638-40C4-8517-B2B99B64722E}" presName="rootComposite" presStyleCnt="0"/>
      <dgm:spPr/>
    </dgm:pt>
    <dgm:pt modelId="{9416467B-DF30-412E-A985-C76087752A62}" type="pres">
      <dgm:prSet presAssocID="{21533F87-0638-40C4-8517-B2B99B64722E}" presName="rootText" presStyleLbl="node4" presStyleIdx="4" presStyleCnt="5">
        <dgm:presLayoutVars>
          <dgm:chPref val="3"/>
        </dgm:presLayoutVars>
      </dgm:prSet>
      <dgm:spPr/>
      <dgm:t>
        <a:bodyPr/>
        <a:lstStyle/>
        <a:p>
          <a:endParaRPr lang="en-US"/>
        </a:p>
      </dgm:t>
    </dgm:pt>
    <dgm:pt modelId="{AF945B36-761A-4271-9ECC-A270338F70EF}" type="pres">
      <dgm:prSet presAssocID="{21533F87-0638-40C4-8517-B2B99B64722E}" presName="rootConnector" presStyleLbl="node4" presStyleIdx="4" presStyleCnt="5"/>
      <dgm:spPr/>
      <dgm:t>
        <a:bodyPr/>
        <a:lstStyle/>
        <a:p>
          <a:endParaRPr lang="en-US"/>
        </a:p>
      </dgm:t>
    </dgm:pt>
    <dgm:pt modelId="{41CDC051-8D90-4ABA-BA71-78BB0FE4D093}" type="pres">
      <dgm:prSet presAssocID="{21533F87-0638-40C4-8517-B2B99B64722E}" presName="hierChild4" presStyleCnt="0"/>
      <dgm:spPr/>
    </dgm:pt>
    <dgm:pt modelId="{510CACD8-42B0-4D25-B751-D29EDFB06130}" type="pres">
      <dgm:prSet presAssocID="{21533F87-0638-40C4-8517-B2B99B64722E}" presName="hierChild5" presStyleCnt="0"/>
      <dgm:spPr/>
    </dgm:pt>
    <dgm:pt modelId="{F9E879F8-569B-48D8-B391-C617BC473052}" type="pres">
      <dgm:prSet presAssocID="{58E4CE1B-A249-45A8-B95D-9CE7AAAE30AD}" presName="hierChild5" presStyleCnt="0"/>
      <dgm:spPr/>
    </dgm:pt>
    <dgm:pt modelId="{164175D8-BDFC-42FF-A47F-386D81F24667}" type="pres">
      <dgm:prSet presAssocID="{DD2484EB-1720-4BDF-BAB7-54541E2C904F}" presName="hierChild5" presStyleCnt="0"/>
      <dgm:spPr/>
    </dgm:pt>
    <dgm:pt modelId="{9A089C80-2955-4BBC-A7F2-1C153832F8F3}" type="pres">
      <dgm:prSet presAssocID="{5FD861A5-1CFA-4F9D-816E-B46429BDB065}" presName="Name37" presStyleLbl="parChTrans1D2" presStyleIdx="1" presStyleCnt="3"/>
      <dgm:spPr/>
      <dgm:t>
        <a:bodyPr/>
        <a:lstStyle/>
        <a:p>
          <a:endParaRPr lang="en-US"/>
        </a:p>
      </dgm:t>
    </dgm:pt>
    <dgm:pt modelId="{550257D0-5CF1-484F-8AC8-8BA0072DB580}" type="pres">
      <dgm:prSet presAssocID="{5B7C4F37-0AEA-4891-8130-314135F613DA}" presName="hierRoot2" presStyleCnt="0">
        <dgm:presLayoutVars>
          <dgm:hierBranch val="init"/>
        </dgm:presLayoutVars>
      </dgm:prSet>
      <dgm:spPr/>
    </dgm:pt>
    <dgm:pt modelId="{0688F6F6-1549-4A47-A07B-3E882FDB72E5}" type="pres">
      <dgm:prSet presAssocID="{5B7C4F37-0AEA-4891-8130-314135F613DA}" presName="rootComposite" presStyleCnt="0"/>
      <dgm:spPr/>
    </dgm:pt>
    <dgm:pt modelId="{1A60A9ED-9E07-4113-892B-9D95FDD27866}" type="pres">
      <dgm:prSet presAssocID="{5B7C4F37-0AEA-4891-8130-314135F613DA}" presName="rootText" presStyleLbl="node2" presStyleIdx="1" presStyleCnt="3">
        <dgm:presLayoutVars>
          <dgm:chPref val="3"/>
        </dgm:presLayoutVars>
      </dgm:prSet>
      <dgm:spPr/>
      <dgm:t>
        <a:bodyPr/>
        <a:lstStyle/>
        <a:p>
          <a:endParaRPr lang="en-US"/>
        </a:p>
      </dgm:t>
    </dgm:pt>
    <dgm:pt modelId="{922D99E7-B336-4D3F-9D40-F15077DC6C07}" type="pres">
      <dgm:prSet presAssocID="{5B7C4F37-0AEA-4891-8130-314135F613DA}" presName="rootConnector" presStyleLbl="node2" presStyleIdx="1" presStyleCnt="3"/>
      <dgm:spPr/>
      <dgm:t>
        <a:bodyPr/>
        <a:lstStyle/>
        <a:p>
          <a:endParaRPr lang="en-US"/>
        </a:p>
      </dgm:t>
    </dgm:pt>
    <dgm:pt modelId="{FB59B561-79D8-41B6-B0B1-389F9AC6861F}" type="pres">
      <dgm:prSet presAssocID="{5B7C4F37-0AEA-4891-8130-314135F613DA}" presName="hierChild4" presStyleCnt="0"/>
      <dgm:spPr/>
    </dgm:pt>
    <dgm:pt modelId="{7D02D757-2D16-4BE7-A62D-8B136519E7B3}" type="pres">
      <dgm:prSet presAssocID="{5B7C4F37-0AEA-4891-8130-314135F613DA}" presName="hierChild5" presStyleCnt="0"/>
      <dgm:spPr/>
    </dgm:pt>
    <dgm:pt modelId="{1CE7A074-F09F-4BF5-8361-F91070CDAD99}" type="pres">
      <dgm:prSet presAssocID="{C2EB69F8-7E4D-4409-A412-7ECC5B7E36D8}" presName="Name37" presStyleLbl="parChTrans1D2" presStyleIdx="2" presStyleCnt="3"/>
      <dgm:spPr/>
      <dgm:t>
        <a:bodyPr/>
        <a:lstStyle/>
        <a:p>
          <a:endParaRPr lang="en-US"/>
        </a:p>
      </dgm:t>
    </dgm:pt>
    <dgm:pt modelId="{0B72F004-13A7-4DF4-A20E-6BAE2B8EE99B}" type="pres">
      <dgm:prSet presAssocID="{EB326D6D-EEC3-46DD-A3CE-FB167254BCC8}" presName="hierRoot2" presStyleCnt="0">
        <dgm:presLayoutVars>
          <dgm:hierBranch val="init"/>
        </dgm:presLayoutVars>
      </dgm:prSet>
      <dgm:spPr/>
    </dgm:pt>
    <dgm:pt modelId="{BE222BC3-21ED-47D4-A19D-A27BBC4097C5}" type="pres">
      <dgm:prSet presAssocID="{EB326D6D-EEC3-46DD-A3CE-FB167254BCC8}" presName="rootComposite" presStyleCnt="0"/>
      <dgm:spPr/>
    </dgm:pt>
    <dgm:pt modelId="{8917B62B-6B08-49BA-BBE3-37D94D669D81}" type="pres">
      <dgm:prSet presAssocID="{EB326D6D-EEC3-46DD-A3CE-FB167254BCC8}" presName="rootText" presStyleLbl="node2" presStyleIdx="2" presStyleCnt="3">
        <dgm:presLayoutVars>
          <dgm:chPref val="3"/>
        </dgm:presLayoutVars>
      </dgm:prSet>
      <dgm:spPr/>
      <dgm:t>
        <a:bodyPr/>
        <a:lstStyle/>
        <a:p>
          <a:endParaRPr lang="en-US"/>
        </a:p>
      </dgm:t>
    </dgm:pt>
    <dgm:pt modelId="{AADCA8DD-B485-4BD6-A96D-896BA8F16EAB}" type="pres">
      <dgm:prSet presAssocID="{EB326D6D-EEC3-46DD-A3CE-FB167254BCC8}" presName="rootConnector" presStyleLbl="node2" presStyleIdx="2" presStyleCnt="3"/>
      <dgm:spPr/>
      <dgm:t>
        <a:bodyPr/>
        <a:lstStyle/>
        <a:p>
          <a:endParaRPr lang="en-US"/>
        </a:p>
      </dgm:t>
    </dgm:pt>
    <dgm:pt modelId="{EC12371F-33D2-420E-A0EB-B7183FE0980A}" type="pres">
      <dgm:prSet presAssocID="{EB326D6D-EEC3-46DD-A3CE-FB167254BCC8}" presName="hierChild4" presStyleCnt="0"/>
      <dgm:spPr/>
    </dgm:pt>
    <dgm:pt modelId="{1C8598E2-A019-4F04-947F-3D3AFAB28934}" type="pres">
      <dgm:prSet presAssocID="{EB326D6D-EEC3-46DD-A3CE-FB167254BCC8}" presName="hierChild5" presStyleCnt="0"/>
      <dgm:spPr/>
    </dgm:pt>
    <dgm:pt modelId="{1123B007-9F3C-44D3-B163-158120BB8195}" type="pres">
      <dgm:prSet presAssocID="{0F51DAB9-8B08-4E0E-8CE1-DFEF9F28AC51}" presName="hierChild3" presStyleCnt="0"/>
      <dgm:spPr/>
    </dgm:pt>
  </dgm:ptLst>
  <dgm:cxnLst>
    <dgm:cxn modelId="{751CD159-C6A6-4597-A6DA-C8B6B11C45A8}" type="presOf" srcId="{3E4528AB-3D0A-4E71-943F-FAD8BBAD539F}" destId="{E0C69A02-AE84-459A-AAC4-98226DC66342}" srcOrd="0" destOrd="0" presId="urn:microsoft.com/office/officeart/2005/8/layout/orgChart1"/>
    <dgm:cxn modelId="{0E7A77B3-5E92-4DEF-A159-ADE68F2A9417}" type="presOf" srcId="{5FD861A5-1CFA-4F9D-816E-B46429BDB065}" destId="{9A089C80-2955-4BBC-A7F2-1C153832F8F3}" srcOrd="0" destOrd="0" presId="urn:microsoft.com/office/officeart/2005/8/layout/orgChart1"/>
    <dgm:cxn modelId="{0F205DA2-CDC9-4B6A-BEC4-3E4BDACAE363}" type="presOf" srcId="{2D4A0794-A8F2-4995-ADD7-DA73F0F1437E}" destId="{A0F39B31-C99D-48BE-8663-7DD86DEA2330}" srcOrd="0" destOrd="0" presId="urn:microsoft.com/office/officeart/2005/8/layout/orgChart1"/>
    <dgm:cxn modelId="{672D71F5-D084-4167-87E5-CF3F1D820415}" srcId="{DD2484EB-1720-4BDF-BAB7-54541E2C904F}" destId="{3E4528AB-3D0A-4E71-943F-FAD8BBAD539F}" srcOrd="0" destOrd="0" parTransId="{79368968-23DB-4DFB-A725-B0FEFA72F490}" sibTransId="{150DAAA2-2FEA-4966-A89D-A38B3A4B2AD9}"/>
    <dgm:cxn modelId="{B1061068-40FC-4034-A33B-E6FE5012CCC0}" srcId="{0F51DAB9-8B08-4E0E-8CE1-DFEF9F28AC51}" destId="{EB326D6D-EEC3-46DD-A3CE-FB167254BCC8}" srcOrd="2" destOrd="0" parTransId="{C2EB69F8-7E4D-4409-A412-7ECC5B7E36D8}" sibTransId="{62F23D1C-BBCD-48D3-8818-AD865C9C00D3}"/>
    <dgm:cxn modelId="{5CEBB812-AE17-46C5-A930-1411D485DFB8}" type="presOf" srcId="{70994943-7308-4984-8513-9C3B4EFAEB68}" destId="{A1A71F1A-D581-4801-A56E-B859225407C7}" srcOrd="0" destOrd="0" presId="urn:microsoft.com/office/officeart/2005/8/layout/orgChart1"/>
    <dgm:cxn modelId="{69002FDC-D710-4E09-A448-C6741302B36B}" type="presOf" srcId="{0F51DAB9-8B08-4E0E-8CE1-DFEF9F28AC51}" destId="{382EAEE0-CDEB-4731-8C24-3C1058D27492}" srcOrd="1" destOrd="0" presId="urn:microsoft.com/office/officeart/2005/8/layout/orgChart1"/>
    <dgm:cxn modelId="{F0A44234-B22E-42A4-A6EB-8DF455420B69}" type="presOf" srcId="{86949CAB-23A1-4E45-8B8C-A11EBE67F6B1}" destId="{387D6188-AE4A-4E0C-AB7B-150690886DB4}" srcOrd="0" destOrd="0" presId="urn:microsoft.com/office/officeart/2005/8/layout/orgChart1"/>
    <dgm:cxn modelId="{63617876-FAA4-45ED-85BD-AC3D62715C17}" type="presOf" srcId="{9A0E07CE-CB9F-4E02-AFF0-9C3BCF3C87D0}" destId="{124CDC14-E112-4D64-8CCB-6335E4893A26}" srcOrd="1" destOrd="0" presId="urn:microsoft.com/office/officeart/2005/8/layout/orgChart1"/>
    <dgm:cxn modelId="{D530A268-5BC6-4A9E-9903-0806BD0832FD}" type="presOf" srcId="{B3881EB5-33BF-4DAB-B518-41ED485328A9}" destId="{DFDDB394-E5F7-4B3A-A891-FBDC68E63702}" srcOrd="0" destOrd="0" presId="urn:microsoft.com/office/officeart/2005/8/layout/orgChart1"/>
    <dgm:cxn modelId="{38351C1A-DFF9-4C4C-BE80-F9D17CB7E345}" srcId="{70994943-7308-4984-8513-9C3B4EFAEB68}" destId="{9A0E07CE-CB9F-4E02-AFF0-9C3BCF3C87D0}" srcOrd="0" destOrd="0" parTransId="{45F98AB5-D626-47B3-A932-58CD8B9BDB04}" sibTransId="{32C11A8D-E990-4B00-8EF6-52E5D8DC654D}"/>
    <dgm:cxn modelId="{15E97266-F392-4928-830E-4A756AEC0091}" srcId="{3E4528AB-3D0A-4E71-943F-FAD8BBAD539F}" destId="{D3310B9E-CB4F-4CFD-8C44-FA09C3D21A63}" srcOrd="0" destOrd="0" parTransId="{86949CAB-23A1-4E45-8B8C-A11EBE67F6B1}" sibTransId="{50693B99-ECED-4509-A0F9-E54F68DD6A60}"/>
    <dgm:cxn modelId="{2F1D4421-7B7A-483D-BBA7-649E29F41DD2}" type="presOf" srcId="{DD2484EB-1720-4BDF-BAB7-54541E2C904F}" destId="{167AAC22-5EA5-4C8E-BE5F-AB621F204C57}" srcOrd="1" destOrd="0" presId="urn:microsoft.com/office/officeart/2005/8/layout/orgChart1"/>
    <dgm:cxn modelId="{C5B1627D-7310-4F7D-A52B-3B9F7F4B8DCE}" srcId="{3E4528AB-3D0A-4E71-943F-FAD8BBAD539F}" destId="{70994943-7308-4984-8513-9C3B4EFAEB68}" srcOrd="1" destOrd="0" parTransId="{97081E61-BE9E-4624-999F-217C550D54CD}" sibTransId="{0C91642C-55B4-4762-A68B-76AD8DE7B566}"/>
    <dgm:cxn modelId="{BA263A7B-B8BD-4C3C-B072-8125FD090A3E}" type="presOf" srcId="{97081E61-BE9E-4624-999F-217C550D54CD}" destId="{09F24FCB-2527-4B02-9F3C-A5CA951B851A}" srcOrd="0" destOrd="0" presId="urn:microsoft.com/office/officeart/2005/8/layout/orgChart1"/>
    <dgm:cxn modelId="{96EFD091-F5BD-4C9D-BD76-CA1ACF466155}" type="presOf" srcId="{B3881EB5-33BF-4DAB-B518-41ED485328A9}" destId="{339B2D86-9508-4ED5-BD0F-E5923BF26B9F}" srcOrd="1" destOrd="0" presId="urn:microsoft.com/office/officeart/2005/8/layout/orgChart1"/>
    <dgm:cxn modelId="{C9C26051-725A-4DB2-BA18-785D552CCFDC}" type="presOf" srcId="{3E4528AB-3D0A-4E71-943F-FAD8BBAD539F}" destId="{BDE599AF-CF9C-4648-9427-F604D28C5C22}" srcOrd="1" destOrd="0" presId="urn:microsoft.com/office/officeart/2005/8/layout/orgChart1"/>
    <dgm:cxn modelId="{CA09C798-D17A-4525-BBF7-B5E4383D2EE0}" srcId="{58E4CE1B-A249-45A8-B95D-9CE7AAAE30AD}" destId="{21533F87-0638-40C4-8517-B2B99B64722E}" srcOrd="1" destOrd="0" parTransId="{7E24A528-C510-4FFB-8FE5-0FB90D2ADD5F}" sibTransId="{3B24521A-8622-4CA4-B2CC-1C18E5167E5F}"/>
    <dgm:cxn modelId="{7DCCB633-8CA9-4856-8482-5A9A7F88DF46}" type="presOf" srcId="{21533F87-0638-40C4-8517-B2B99B64722E}" destId="{9416467B-DF30-412E-A985-C76087752A62}" srcOrd="0" destOrd="0" presId="urn:microsoft.com/office/officeart/2005/8/layout/orgChart1"/>
    <dgm:cxn modelId="{B686A7D9-614B-48B3-A3CD-F2E63AEE9ED4}" type="presOf" srcId="{70994943-7308-4984-8513-9C3B4EFAEB68}" destId="{956FD222-1B6D-4866-B72D-9532CD5E9684}" srcOrd="1" destOrd="0" presId="urn:microsoft.com/office/officeart/2005/8/layout/orgChart1"/>
    <dgm:cxn modelId="{C9E44DD3-9CA8-4CAD-A6C0-C066D61C5741}" type="presOf" srcId="{C7888134-4B03-469A-86FC-94B9533CB374}" destId="{6D9BE235-C6DE-4093-AE32-2A41078AF3DA}" srcOrd="0" destOrd="0" presId="urn:microsoft.com/office/officeart/2005/8/layout/orgChart1"/>
    <dgm:cxn modelId="{2A17ADE2-FA9F-4BC5-8DBD-102A50919FB1}" type="presOf" srcId="{D3310B9E-CB4F-4CFD-8C44-FA09C3D21A63}" destId="{DDA887D0-3758-4441-A6D3-2F1ACF45034A}" srcOrd="0" destOrd="0" presId="urn:microsoft.com/office/officeart/2005/8/layout/orgChart1"/>
    <dgm:cxn modelId="{7ECCB861-CEF0-46F9-916A-1B1B213A284F}" srcId="{DD2484EB-1720-4BDF-BAB7-54541E2C904F}" destId="{58E4CE1B-A249-45A8-B95D-9CE7AAAE30AD}" srcOrd="2" destOrd="0" parTransId="{2D4A0794-A8F2-4995-ADD7-DA73F0F1437E}" sibTransId="{C1990715-A79A-49A2-86DC-02A6518E50ED}"/>
    <dgm:cxn modelId="{1FFE0DA3-1F80-4577-B0CE-0281A69E5618}" type="presOf" srcId="{45F98AB5-D626-47B3-A932-58CD8B9BDB04}" destId="{FDE67323-8C6E-484D-A79B-24BB9510C861}" srcOrd="0" destOrd="0" presId="urn:microsoft.com/office/officeart/2005/8/layout/orgChart1"/>
    <dgm:cxn modelId="{FF3CC194-C801-47FC-8224-F74C2D73322E}" type="presOf" srcId="{DD2484EB-1720-4BDF-BAB7-54541E2C904F}" destId="{E03460D4-3918-4DAE-B9A4-F80A96E71272}" srcOrd="0" destOrd="0" presId="urn:microsoft.com/office/officeart/2005/8/layout/orgChart1"/>
    <dgm:cxn modelId="{E83EA1B5-B96E-4B7B-A104-6E60511E6482}" srcId="{53195A63-1E6B-4478-8782-2A70D2A89BA2}" destId="{0F51DAB9-8B08-4E0E-8CE1-DFEF9F28AC51}" srcOrd="0" destOrd="0" parTransId="{81A5F2E2-5F48-4AF8-8568-34C881490BC2}" sibTransId="{B2074A49-CF86-4E2F-B50E-3CF2A245BAD8}"/>
    <dgm:cxn modelId="{AE93CEE5-85E7-47F2-8121-8804AFF406D3}" srcId="{0F51DAB9-8B08-4E0E-8CE1-DFEF9F28AC51}" destId="{DD2484EB-1720-4BDF-BAB7-54541E2C904F}" srcOrd="0" destOrd="0" parTransId="{2D244F1D-2CC8-4DC9-80C3-C1BE879CEAF9}" sibTransId="{588AD20D-0B2C-4A7A-A693-DBC6984508DF}"/>
    <dgm:cxn modelId="{C8F92D00-E45C-43C7-910F-8FF2D4742BDB}" type="presOf" srcId="{53195A63-1E6B-4478-8782-2A70D2A89BA2}" destId="{E0F09979-E6C8-401D-9E97-6D5813806CDA}" srcOrd="0" destOrd="0" presId="urn:microsoft.com/office/officeart/2005/8/layout/orgChart1"/>
    <dgm:cxn modelId="{6E8FD316-A9F1-4544-9D61-928090E6D0A6}" type="presOf" srcId="{5B7C4F37-0AEA-4891-8130-314135F613DA}" destId="{922D99E7-B336-4D3F-9D40-F15077DC6C07}" srcOrd="1" destOrd="0" presId="urn:microsoft.com/office/officeart/2005/8/layout/orgChart1"/>
    <dgm:cxn modelId="{6D5FAC2C-F672-4796-A815-C2DCD0724E41}" type="presOf" srcId="{21533F87-0638-40C4-8517-B2B99B64722E}" destId="{AF945B36-761A-4271-9ECC-A270338F70EF}" srcOrd="1" destOrd="0" presId="urn:microsoft.com/office/officeart/2005/8/layout/orgChart1"/>
    <dgm:cxn modelId="{FCB68702-D50E-4D94-A26F-3540F8898578}" type="presOf" srcId="{79368968-23DB-4DFB-A725-B0FEFA72F490}" destId="{D37825A9-63E9-4B2F-B604-C9E80E765250}" srcOrd="0" destOrd="0" presId="urn:microsoft.com/office/officeart/2005/8/layout/orgChart1"/>
    <dgm:cxn modelId="{B6D03216-EF32-4CD5-A27E-162A75AD2F4F}" srcId="{58E4CE1B-A249-45A8-B95D-9CE7AAAE30AD}" destId="{B3881EB5-33BF-4DAB-B518-41ED485328A9}" srcOrd="0" destOrd="0" parTransId="{C317FF20-62CA-45CF-8F0B-9FD30A7B1753}" sibTransId="{E5DDC4B2-91AF-492A-96E6-2F92CEB06A5B}"/>
    <dgm:cxn modelId="{96E8E61D-B456-4CA5-9D65-508EEEC42F0A}" type="presOf" srcId="{D3310B9E-CB4F-4CFD-8C44-FA09C3D21A63}" destId="{3794471E-D029-4B27-991D-6D49505CC9A8}" srcOrd="1" destOrd="0" presId="urn:microsoft.com/office/officeart/2005/8/layout/orgChart1"/>
    <dgm:cxn modelId="{7BE4E1C2-7EE7-4C0F-B95E-EF742B8E5D17}" type="presOf" srcId="{9A0E07CE-CB9F-4E02-AFF0-9C3BCF3C87D0}" destId="{B0330F98-BBA5-4CA0-B924-0BAC2003F17E}" srcOrd="0" destOrd="0" presId="urn:microsoft.com/office/officeart/2005/8/layout/orgChart1"/>
    <dgm:cxn modelId="{25504F3B-EF65-4A58-9167-525B51834E7D}" type="presOf" srcId="{C317FF20-62CA-45CF-8F0B-9FD30A7B1753}" destId="{C192FC43-6605-46BE-A6CE-05E548CE70AC}" srcOrd="0" destOrd="0" presId="urn:microsoft.com/office/officeart/2005/8/layout/orgChart1"/>
    <dgm:cxn modelId="{0DC0382C-0161-4A18-8175-92E02C87A8E4}" type="presOf" srcId="{7E24A528-C510-4FFB-8FE5-0FB90D2ADD5F}" destId="{DF42CFCD-7079-4437-AFAA-286BF767B2C1}" srcOrd="0" destOrd="0" presId="urn:microsoft.com/office/officeart/2005/8/layout/orgChart1"/>
    <dgm:cxn modelId="{45F658DC-1F75-4D4E-8102-6C8F5400C6F0}" type="presOf" srcId="{EB326D6D-EEC3-46DD-A3CE-FB167254BCC8}" destId="{AADCA8DD-B485-4BD6-A96D-896BA8F16EAB}" srcOrd="1" destOrd="0" presId="urn:microsoft.com/office/officeart/2005/8/layout/orgChart1"/>
    <dgm:cxn modelId="{33C8ED4A-2755-4443-BF54-E89F7AD1EDB6}" type="presOf" srcId="{C2EB69F8-7E4D-4409-A412-7ECC5B7E36D8}" destId="{1CE7A074-F09F-4BF5-8361-F91070CDAD99}" srcOrd="0" destOrd="0" presId="urn:microsoft.com/office/officeart/2005/8/layout/orgChart1"/>
    <dgm:cxn modelId="{B20D5C1A-95BA-442E-8DFB-1EA8B6E816AF}" srcId="{0F51DAB9-8B08-4E0E-8CE1-DFEF9F28AC51}" destId="{5B7C4F37-0AEA-4891-8130-314135F613DA}" srcOrd="1" destOrd="0" parTransId="{5FD861A5-1CFA-4F9D-816E-B46429BDB065}" sibTransId="{868AA5EC-6377-4942-937C-B5DDD512AD0B}"/>
    <dgm:cxn modelId="{A786BA4D-A28C-4B21-AEF8-26A8BE2C6C3E}" type="presOf" srcId="{EB326D6D-EEC3-46DD-A3CE-FB167254BCC8}" destId="{8917B62B-6B08-49BA-BBE3-37D94D669D81}" srcOrd="0" destOrd="0" presId="urn:microsoft.com/office/officeart/2005/8/layout/orgChart1"/>
    <dgm:cxn modelId="{39C38F5D-DE36-4632-88E2-45B957E5B05C}" srcId="{DD2484EB-1720-4BDF-BAB7-54541E2C904F}" destId="{F97EDDC3-2D4E-4C9E-BDC9-027D2CAF1953}" srcOrd="1" destOrd="0" parTransId="{C7888134-4B03-469A-86FC-94B9533CB374}" sibTransId="{7C2C52A4-CB0F-454B-9290-F7F8524B227F}"/>
    <dgm:cxn modelId="{E17C4B1F-11E9-45F9-9747-83FE44CADA33}" type="presOf" srcId="{58E4CE1B-A249-45A8-B95D-9CE7AAAE30AD}" destId="{716328C1-09C8-4DF6-B0A9-95F0A413BA7A}" srcOrd="0" destOrd="0" presId="urn:microsoft.com/office/officeart/2005/8/layout/orgChart1"/>
    <dgm:cxn modelId="{973E1A99-7428-4DB2-9F8A-FFBEA0434E77}" type="presOf" srcId="{58E4CE1B-A249-45A8-B95D-9CE7AAAE30AD}" destId="{30833158-FD53-4D22-B7E4-807ACE8EFDAC}" srcOrd="1" destOrd="0" presId="urn:microsoft.com/office/officeart/2005/8/layout/orgChart1"/>
    <dgm:cxn modelId="{427B1168-2A69-4BEA-842A-C1E8D862654F}" type="presOf" srcId="{F97EDDC3-2D4E-4C9E-BDC9-027D2CAF1953}" destId="{C8851A81-F378-407E-81EC-B15BEF1D5E2A}" srcOrd="1" destOrd="0" presId="urn:microsoft.com/office/officeart/2005/8/layout/orgChart1"/>
    <dgm:cxn modelId="{85385C29-7565-4210-BBA2-68AA0CB827E6}" type="presOf" srcId="{F97EDDC3-2D4E-4C9E-BDC9-027D2CAF1953}" destId="{1C4895A2-8FD2-40E3-A265-0B4260C78C16}" srcOrd="0" destOrd="0" presId="urn:microsoft.com/office/officeart/2005/8/layout/orgChart1"/>
    <dgm:cxn modelId="{310AEEB5-5210-46D9-B280-6DFF3543E849}" type="presOf" srcId="{5B7C4F37-0AEA-4891-8130-314135F613DA}" destId="{1A60A9ED-9E07-4113-892B-9D95FDD27866}" srcOrd="0" destOrd="0" presId="urn:microsoft.com/office/officeart/2005/8/layout/orgChart1"/>
    <dgm:cxn modelId="{BE8F4EF3-C1E3-4797-A0AC-91500AB09FB4}" type="presOf" srcId="{2D244F1D-2CC8-4DC9-80C3-C1BE879CEAF9}" destId="{DD3DFB1D-573C-411D-8B58-47806FEB2A8D}" srcOrd="0" destOrd="0" presId="urn:microsoft.com/office/officeart/2005/8/layout/orgChart1"/>
    <dgm:cxn modelId="{6B2F3ABA-E1B3-47DC-88E9-4ECAC525E484}" type="presOf" srcId="{0F51DAB9-8B08-4E0E-8CE1-DFEF9F28AC51}" destId="{1952266C-ABBE-4C26-88CF-9D2A3E64C2B4}" srcOrd="0" destOrd="0" presId="urn:microsoft.com/office/officeart/2005/8/layout/orgChart1"/>
    <dgm:cxn modelId="{C779200F-BABB-40D4-B00F-A423E603BE92}" type="presParOf" srcId="{E0F09979-E6C8-401D-9E97-6D5813806CDA}" destId="{0B223F1B-C7ED-48FA-9184-3BF499610030}" srcOrd="0" destOrd="0" presId="urn:microsoft.com/office/officeart/2005/8/layout/orgChart1"/>
    <dgm:cxn modelId="{C96EAB0D-6FBF-4EF8-B573-4C67B52AB77A}" type="presParOf" srcId="{0B223F1B-C7ED-48FA-9184-3BF499610030}" destId="{BCDE200F-D695-4AC8-A0A2-9E213178271B}" srcOrd="0" destOrd="0" presId="urn:microsoft.com/office/officeart/2005/8/layout/orgChart1"/>
    <dgm:cxn modelId="{F67A9979-B606-4717-BC5F-55A3A9282D83}" type="presParOf" srcId="{BCDE200F-D695-4AC8-A0A2-9E213178271B}" destId="{1952266C-ABBE-4C26-88CF-9D2A3E64C2B4}" srcOrd="0" destOrd="0" presId="urn:microsoft.com/office/officeart/2005/8/layout/orgChart1"/>
    <dgm:cxn modelId="{42CAEC66-D485-484B-8C43-06C7EB1C1554}" type="presParOf" srcId="{BCDE200F-D695-4AC8-A0A2-9E213178271B}" destId="{382EAEE0-CDEB-4731-8C24-3C1058D27492}" srcOrd="1" destOrd="0" presId="urn:microsoft.com/office/officeart/2005/8/layout/orgChart1"/>
    <dgm:cxn modelId="{B58BFBC5-7704-498A-A385-3AFBDFA5B96F}" type="presParOf" srcId="{0B223F1B-C7ED-48FA-9184-3BF499610030}" destId="{5BF39EA4-4E15-4280-AD9C-15F1EAAB4A0E}" srcOrd="1" destOrd="0" presId="urn:microsoft.com/office/officeart/2005/8/layout/orgChart1"/>
    <dgm:cxn modelId="{FDC0E46A-2400-438D-A5E2-9BC6E301636C}" type="presParOf" srcId="{5BF39EA4-4E15-4280-AD9C-15F1EAAB4A0E}" destId="{DD3DFB1D-573C-411D-8B58-47806FEB2A8D}" srcOrd="0" destOrd="0" presId="urn:microsoft.com/office/officeart/2005/8/layout/orgChart1"/>
    <dgm:cxn modelId="{AE4ECE4D-A660-4F26-8128-EFFC7A0F33A4}" type="presParOf" srcId="{5BF39EA4-4E15-4280-AD9C-15F1EAAB4A0E}" destId="{27D5B85B-E312-4822-8897-CD9AB519E338}" srcOrd="1" destOrd="0" presId="urn:microsoft.com/office/officeart/2005/8/layout/orgChart1"/>
    <dgm:cxn modelId="{34E52CAA-AD29-4B2C-93D4-8D9BAAA4CF37}" type="presParOf" srcId="{27D5B85B-E312-4822-8897-CD9AB519E338}" destId="{921D7D43-6200-4D5A-883C-EAE94672ABFF}" srcOrd="0" destOrd="0" presId="urn:microsoft.com/office/officeart/2005/8/layout/orgChart1"/>
    <dgm:cxn modelId="{817FEED8-2D8C-4D31-9460-5D55C9B961DE}" type="presParOf" srcId="{921D7D43-6200-4D5A-883C-EAE94672ABFF}" destId="{E03460D4-3918-4DAE-B9A4-F80A96E71272}" srcOrd="0" destOrd="0" presId="urn:microsoft.com/office/officeart/2005/8/layout/orgChart1"/>
    <dgm:cxn modelId="{94D89014-6D0D-40F2-9508-7F2530734B09}" type="presParOf" srcId="{921D7D43-6200-4D5A-883C-EAE94672ABFF}" destId="{167AAC22-5EA5-4C8E-BE5F-AB621F204C57}" srcOrd="1" destOrd="0" presId="urn:microsoft.com/office/officeart/2005/8/layout/orgChart1"/>
    <dgm:cxn modelId="{713DB1CF-BD99-42F5-B1A8-6F7F566CA2F2}" type="presParOf" srcId="{27D5B85B-E312-4822-8897-CD9AB519E338}" destId="{2B85726E-0817-4ECA-9D29-48278445C15E}" srcOrd="1" destOrd="0" presId="urn:microsoft.com/office/officeart/2005/8/layout/orgChart1"/>
    <dgm:cxn modelId="{B5815F97-B0DC-4111-A123-3D2C14EB8249}" type="presParOf" srcId="{2B85726E-0817-4ECA-9D29-48278445C15E}" destId="{D37825A9-63E9-4B2F-B604-C9E80E765250}" srcOrd="0" destOrd="0" presId="urn:microsoft.com/office/officeart/2005/8/layout/orgChart1"/>
    <dgm:cxn modelId="{07CA1E08-2003-48ED-A4E8-1E862DD19D3D}" type="presParOf" srcId="{2B85726E-0817-4ECA-9D29-48278445C15E}" destId="{A6B4FAEB-6C43-4E8A-93ED-17D05D3276DB}" srcOrd="1" destOrd="0" presId="urn:microsoft.com/office/officeart/2005/8/layout/orgChart1"/>
    <dgm:cxn modelId="{0A0F58D5-7762-4C28-A2AD-63BFE28EE8CF}" type="presParOf" srcId="{A6B4FAEB-6C43-4E8A-93ED-17D05D3276DB}" destId="{7BBEB510-8995-4A59-8DDB-0D525ABEC424}" srcOrd="0" destOrd="0" presId="urn:microsoft.com/office/officeart/2005/8/layout/orgChart1"/>
    <dgm:cxn modelId="{BA9304B4-9F56-441D-8A9C-B3D63C8D86C6}" type="presParOf" srcId="{7BBEB510-8995-4A59-8DDB-0D525ABEC424}" destId="{E0C69A02-AE84-459A-AAC4-98226DC66342}" srcOrd="0" destOrd="0" presId="urn:microsoft.com/office/officeart/2005/8/layout/orgChart1"/>
    <dgm:cxn modelId="{BD32F559-C935-4BB1-AF5D-8DBADC6B77EA}" type="presParOf" srcId="{7BBEB510-8995-4A59-8DDB-0D525ABEC424}" destId="{BDE599AF-CF9C-4648-9427-F604D28C5C22}" srcOrd="1" destOrd="0" presId="urn:microsoft.com/office/officeart/2005/8/layout/orgChart1"/>
    <dgm:cxn modelId="{A32252AE-D43D-4703-8EF7-1C9B94E627E2}" type="presParOf" srcId="{A6B4FAEB-6C43-4E8A-93ED-17D05D3276DB}" destId="{C61D0F32-D689-430D-840E-031B33AA7240}" srcOrd="1" destOrd="0" presId="urn:microsoft.com/office/officeart/2005/8/layout/orgChart1"/>
    <dgm:cxn modelId="{FDD80086-D5FC-426A-8BF3-1B1F58CF9A57}" type="presParOf" srcId="{C61D0F32-D689-430D-840E-031B33AA7240}" destId="{387D6188-AE4A-4E0C-AB7B-150690886DB4}" srcOrd="0" destOrd="0" presId="urn:microsoft.com/office/officeart/2005/8/layout/orgChart1"/>
    <dgm:cxn modelId="{870C0625-9595-4246-B404-4373AE68B3ED}" type="presParOf" srcId="{C61D0F32-D689-430D-840E-031B33AA7240}" destId="{07D39724-6084-45DF-9142-E185F0F19743}" srcOrd="1" destOrd="0" presId="urn:microsoft.com/office/officeart/2005/8/layout/orgChart1"/>
    <dgm:cxn modelId="{48F5B22D-DFF0-44FD-B192-AC46FC371033}" type="presParOf" srcId="{07D39724-6084-45DF-9142-E185F0F19743}" destId="{2E516DAA-D4BF-41BB-B233-B615AF8C235E}" srcOrd="0" destOrd="0" presId="urn:microsoft.com/office/officeart/2005/8/layout/orgChart1"/>
    <dgm:cxn modelId="{9C3FEEFE-5ECF-4DCF-909D-720AEE59FB11}" type="presParOf" srcId="{2E516DAA-D4BF-41BB-B233-B615AF8C235E}" destId="{DDA887D0-3758-4441-A6D3-2F1ACF45034A}" srcOrd="0" destOrd="0" presId="urn:microsoft.com/office/officeart/2005/8/layout/orgChart1"/>
    <dgm:cxn modelId="{EA28F2AD-C20F-4F66-B00C-61396E38DB67}" type="presParOf" srcId="{2E516DAA-D4BF-41BB-B233-B615AF8C235E}" destId="{3794471E-D029-4B27-991D-6D49505CC9A8}" srcOrd="1" destOrd="0" presId="urn:microsoft.com/office/officeart/2005/8/layout/orgChart1"/>
    <dgm:cxn modelId="{CA4E5956-5FCE-4D92-8773-EB3215AB4CAC}" type="presParOf" srcId="{07D39724-6084-45DF-9142-E185F0F19743}" destId="{C74A558A-0E9B-4EBA-8E39-62301D7ECEDA}" srcOrd="1" destOrd="0" presId="urn:microsoft.com/office/officeart/2005/8/layout/orgChart1"/>
    <dgm:cxn modelId="{E0E5DA13-547E-464A-9BF3-803A6A8F5722}" type="presParOf" srcId="{07D39724-6084-45DF-9142-E185F0F19743}" destId="{E460177D-55A7-4DEC-849C-8CE198BFEAE5}" srcOrd="2" destOrd="0" presId="urn:microsoft.com/office/officeart/2005/8/layout/orgChart1"/>
    <dgm:cxn modelId="{87B355C4-47B1-422E-99B5-866676BA31C3}" type="presParOf" srcId="{C61D0F32-D689-430D-840E-031B33AA7240}" destId="{09F24FCB-2527-4B02-9F3C-A5CA951B851A}" srcOrd="2" destOrd="0" presId="urn:microsoft.com/office/officeart/2005/8/layout/orgChart1"/>
    <dgm:cxn modelId="{DC3DDD49-952F-4621-8E0A-F8CD4E9094EA}" type="presParOf" srcId="{C61D0F32-D689-430D-840E-031B33AA7240}" destId="{147A2EE3-1947-4D5A-B667-EEC3174CDB72}" srcOrd="3" destOrd="0" presId="urn:microsoft.com/office/officeart/2005/8/layout/orgChart1"/>
    <dgm:cxn modelId="{39C9DF0C-9D43-4BDF-BF3A-A34B0BE79919}" type="presParOf" srcId="{147A2EE3-1947-4D5A-B667-EEC3174CDB72}" destId="{41342ECD-15EC-4572-BDD2-9FCD2200F0B6}" srcOrd="0" destOrd="0" presId="urn:microsoft.com/office/officeart/2005/8/layout/orgChart1"/>
    <dgm:cxn modelId="{6AD846E6-92AA-4FEA-80BB-A785C8510844}" type="presParOf" srcId="{41342ECD-15EC-4572-BDD2-9FCD2200F0B6}" destId="{A1A71F1A-D581-4801-A56E-B859225407C7}" srcOrd="0" destOrd="0" presId="urn:microsoft.com/office/officeart/2005/8/layout/orgChart1"/>
    <dgm:cxn modelId="{5EDF1E36-DA0E-4692-950A-C0F4C4869921}" type="presParOf" srcId="{41342ECD-15EC-4572-BDD2-9FCD2200F0B6}" destId="{956FD222-1B6D-4866-B72D-9532CD5E9684}" srcOrd="1" destOrd="0" presId="urn:microsoft.com/office/officeart/2005/8/layout/orgChart1"/>
    <dgm:cxn modelId="{D3A9743B-C309-4981-AFAF-59690A940686}" type="presParOf" srcId="{147A2EE3-1947-4D5A-B667-EEC3174CDB72}" destId="{C5C0C08E-6021-4DA9-9847-35035E22A376}" srcOrd="1" destOrd="0" presId="urn:microsoft.com/office/officeart/2005/8/layout/orgChart1"/>
    <dgm:cxn modelId="{FEEDDA23-C7BB-4754-92C7-23B2D6F104C1}" type="presParOf" srcId="{C5C0C08E-6021-4DA9-9847-35035E22A376}" destId="{FDE67323-8C6E-484D-A79B-24BB9510C861}" srcOrd="0" destOrd="0" presId="urn:microsoft.com/office/officeart/2005/8/layout/orgChart1"/>
    <dgm:cxn modelId="{90C7A8C1-A49D-4E40-8A57-6CB4B0AC9145}" type="presParOf" srcId="{C5C0C08E-6021-4DA9-9847-35035E22A376}" destId="{0E3E83F4-259E-40F9-A019-057BC7A82BAF}" srcOrd="1" destOrd="0" presId="urn:microsoft.com/office/officeart/2005/8/layout/orgChart1"/>
    <dgm:cxn modelId="{38FCCE93-8763-4CC7-8265-9E5BB07A6613}" type="presParOf" srcId="{0E3E83F4-259E-40F9-A019-057BC7A82BAF}" destId="{8BFD50FA-AEB5-46B7-929D-B33814BCCC1F}" srcOrd="0" destOrd="0" presId="urn:microsoft.com/office/officeart/2005/8/layout/orgChart1"/>
    <dgm:cxn modelId="{EF9F8D3D-600B-45C8-820F-3EB1B0BB487D}" type="presParOf" srcId="{8BFD50FA-AEB5-46B7-929D-B33814BCCC1F}" destId="{B0330F98-BBA5-4CA0-B924-0BAC2003F17E}" srcOrd="0" destOrd="0" presId="urn:microsoft.com/office/officeart/2005/8/layout/orgChart1"/>
    <dgm:cxn modelId="{B0135511-0841-4DBB-BF6E-9FCCB856915B}" type="presParOf" srcId="{8BFD50FA-AEB5-46B7-929D-B33814BCCC1F}" destId="{124CDC14-E112-4D64-8CCB-6335E4893A26}" srcOrd="1" destOrd="0" presId="urn:microsoft.com/office/officeart/2005/8/layout/orgChart1"/>
    <dgm:cxn modelId="{E26B9198-CB91-416D-8F0A-85D256275074}" type="presParOf" srcId="{0E3E83F4-259E-40F9-A019-057BC7A82BAF}" destId="{20F9D871-E3ED-4054-9B9B-6516760E476F}" srcOrd="1" destOrd="0" presId="urn:microsoft.com/office/officeart/2005/8/layout/orgChart1"/>
    <dgm:cxn modelId="{8E57CBB0-0A79-443C-8E7D-869E0FD44072}" type="presParOf" srcId="{0E3E83F4-259E-40F9-A019-057BC7A82BAF}" destId="{752EE195-181D-4091-8DE4-6BE4C668C83B}" srcOrd="2" destOrd="0" presId="urn:microsoft.com/office/officeart/2005/8/layout/orgChart1"/>
    <dgm:cxn modelId="{7BA3BBDA-662E-4F11-935B-DA3EADD352ED}" type="presParOf" srcId="{147A2EE3-1947-4D5A-B667-EEC3174CDB72}" destId="{526A23AB-776C-4BFE-BF00-60C2AEB2DBD5}" srcOrd="2" destOrd="0" presId="urn:microsoft.com/office/officeart/2005/8/layout/orgChart1"/>
    <dgm:cxn modelId="{7C2F4A92-3584-45BA-90C3-CB4C3083247A}" type="presParOf" srcId="{A6B4FAEB-6C43-4E8A-93ED-17D05D3276DB}" destId="{84A6B2A1-A046-452B-8E9B-B416133F9216}" srcOrd="2" destOrd="0" presId="urn:microsoft.com/office/officeart/2005/8/layout/orgChart1"/>
    <dgm:cxn modelId="{2582E719-84E5-4652-8D93-42808BC8B2B4}" type="presParOf" srcId="{2B85726E-0817-4ECA-9D29-48278445C15E}" destId="{6D9BE235-C6DE-4093-AE32-2A41078AF3DA}" srcOrd="2" destOrd="0" presId="urn:microsoft.com/office/officeart/2005/8/layout/orgChart1"/>
    <dgm:cxn modelId="{BD08680C-9C4D-4F0E-8AD5-C3841631DF6D}" type="presParOf" srcId="{2B85726E-0817-4ECA-9D29-48278445C15E}" destId="{B98A26D3-6F1B-4586-8D4C-76891E5DDD0A}" srcOrd="3" destOrd="0" presId="urn:microsoft.com/office/officeart/2005/8/layout/orgChart1"/>
    <dgm:cxn modelId="{656318ED-E21F-46AE-B925-6ECCA11BB399}" type="presParOf" srcId="{B98A26D3-6F1B-4586-8D4C-76891E5DDD0A}" destId="{8F40C4EA-2CF6-4F04-BBA2-827F4D77A47D}" srcOrd="0" destOrd="0" presId="urn:microsoft.com/office/officeart/2005/8/layout/orgChart1"/>
    <dgm:cxn modelId="{B9D31F29-500D-4699-9CDC-580D7AA60554}" type="presParOf" srcId="{8F40C4EA-2CF6-4F04-BBA2-827F4D77A47D}" destId="{1C4895A2-8FD2-40E3-A265-0B4260C78C16}" srcOrd="0" destOrd="0" presId="urn:microsoft.com/office/officeart/2005/8/layout/orgChart1"/>
    <dgm:cxn modelId="{987FE862-D2DC-48BF-929F-1174372726C4}" type="presParOf" srcId="{8F40C4EA-2CF6-4F04-BBA2-827F4D77A47D}" destId="{C8851A81-F378-407E-81EC-B15BEF1D5E2A}" srcOrd="1" destOrd="0" presId="urn:microsoft.com/office/officeart/2005/8/layout/orgChart1"/>
    <dgm:cxn modelId="{D954E185-7F2B-4E83-8593-D618F8EA6539}" type="presParOf" srcId="{B98A26D3-6F1B-4586-8D4C-76891E5DDD0A}" destId="{8AB0C211-5D42-4D62-9A86-C9F935F3AF5B}" srcOrd="1" destOrd="0" presId="urn:microsoft.com/office/officeart/2005/8/layout/orgChart1"/>
    <dgm:cxn modelId="{E0C8EF5B-B2E8-4F07-9E4F-C4768C14DC6B}" type="presParOf" srcId="{B98A26D3-6F1B-4586-8D4C-76891E5DDD0A}" destId="{F2A2ECF2-16BC-46D8-ACFD-FEFAECABF7FB}" srcOrd="2" destOrd="0" presId="urn:microsoft.com/office/officeart/2005/8/layout/orgChart1"/>
    <dgm:cxn modelId="{E8641CA8-8030-43D1-8EC4-CABBBD36C5FD}" type="presParOf" srcId="{2B85726E-0817-4ECA-9D29-48278445C15E}" destId="{A0F39B31-C99D-48BE-8663-7DD86DEA2330}" srcOrd="4" destOrd="0" presId="urn:microsoft.com/office/officeart/2005/8/layout/orgChart1"/>
    <dgm:cxn modelId="{E459ED72-E116-4263-8165-EB2DDEC1EC06}" type="presParOf" srcId="{2B85726E-0817-4ECA-9D29-48278445C15E}" destId="{47013A96-9BA9-45D7-A74B-3FCC12E234F9}" srcOrd="5" destOrd="0" presId="urn:microsoft.com/office/officeart/2005/8/layout/orgChart1"/>
    <dgm:cxn modelId="{FBD9146D-CEE2-4694-A445-8DFC9879FF2D}" type="presParOf" srcId="{47013A96-9BA9-45D7-A74B-3FCC12E234F9}" destId="{5ECC457A-DB5F-460D-B385-840A7BF0454E}" srcOrd="0" destOrd="0" presId="urn:microsoft.com/office/officeart/2005/8/layout/orgChart1"/>
    <dgm:cxn modelId="{C58D7198-EEFA-4E43-816C-A7CEF3B834AE}" type="presParOf" srcId="{5ECC457A-DB5F-460D-B385-840A7BF0454E}" destId="{716328C1-09C8-4DF6-B0A9-95F0A413BA7A}" srcOrd="0" destOrd="0" presId="urn:microsoft.com/office/officeart/2005/8/layout/orgChart1"/>
    <dgm:cxn modelId="{33B6ED62-F8DF-4D1C-98E8-12E7EEC163B8}" type="presParOf" srcId="{5ECC457A-DB5F-460D-B385-840A7BF0454E}" destId="{30833158-FD53-4D22-B7E4-807ACE8EFDAC}" srcOrd="1" destOrd="0" presId="urn:microsoft.com/office/officeart/2005/8/layout/orgChart1"/>
    <dgm:cxn modelId="{661B42D0-12FC-4198-911A-90FF872A962D}" type="presParOf" srcId="{47013A96-9BA9-45D7-A74B-3FCC12E234F9}" destId="{FA3550CB-0490-4697-A364-1928A7657156}" srcOrd="1" destOrd="0" presId="urn:microsoft.com/office/officeart/2005/8/layout/orgChart1"/>
    <dgm:cxn modelId="{1A64A14E-5EE8-4DDF-A208-AF821E617D4E}" type="presParOf" srcId="{FA3550CB-0490-4697-A364-1928A7657156}" destId="{C192FC43-6605-46BE-A6CE-05E548CE70AC}" srcOrd="0" destOrd="0" presId="urn:microsoft.com/office/officeart/2005/8/layout/orgChart1"/>
    <dgm:cxn modelId="{E505B439-F929-4C34-8A7F-EA4A16F9BC29}" type="presParOf" srcId="{FA3550CB-0490-4697-A364-1928A7657156}" destId="{57C15CDA-5451-41AD-B263-452796BB3151}" srcOrd="1" destOrd="0" presId="urn:microsoft.com/office/officeart/2005/8/layout/orgChart1"/>
    <dgm:cxn modelId="{00BB36DB-2E0F-4E2F-A6C7-9FC0E27515AF}" type="presParOf" srcId="{57C15CDA-5451-41AD-B263-452796BB3151}" destId="{8CBE4006-2E5E-4996-AAC1-9C1DB8D80A7B}" srcOrd="0" destOrd="0" presId="urn:microsoft.com/office/officeart/2005/8/layout/orgChart1"/>
    <dgm:cxn modelId="{ED69E964-B19F-466B-A1A4-6C6166F6CC11}" type="presParOf" srcId="{8CBE4006-2E5E-4996-AAC1-9C1DB8D80A7B}" destId="{DFDDB394-E5F7-4B3A-A891-FBDC68E63702}" srcOrd="0" destOrd="0" presId="urn:microsoft.com/office/officeart/2005/8/layout/orgChart1"/>
    <dgm:cxn modelId="{87B6F765-A293-40C5-8683-DBFBDEF7C218}" type="presParOf" srcId="{8CBE4006-2E5E-4996-AAC1-9C1DB8D80A7B}" destId="{339B2D86-9508-4ED5-BD0F-E5923BF26B9F}" srcOrd="1" destOrd="0" presId="urn:microsoft.com/office/officeart/2005/8/layout/orgChart1"/>
    <dgm:cxn modelId="{FAEE657B-C813-4F60-88ED-BDD89788D3B9}" type="presParOf" srcId="{57C15CDA-5451-41AD-B263-452796BB3151}" destId="{01FF374F-FEE1-493F-AF5B-772BAAFAF7BE}" srcOrd="1" destOrd="0" presId="urn:microsoft.com/office/officeart/2005/8/layout/orgChart1"/>
    <dgm:cxn modelId="{00B41FD6-7AD6-4173-8EC2-508C7F773502}" type="presParOf" srcId="{57C15CDA-5451-41AD-B263-452796BB3151}" destId="{7AB97C3C-7FA0-41B9-9955-B1EFEAED4D91}" srcOrd="2" destOrd="0" presId="urn:microsoft.com/office/officeart/2005/8/layout/orgChart1"/>
    <dgm:cxn modelId="{110BF795-3AD5-4C56-A8FF-987BF16A39B9}" type="presParOf" srcId="{FA3550CB-0490-4697-A364-1928A7657156}" destId="{DF42CFCD-7079-4437-AFAA-286BF767B2C1}" srcOrd="2" destOrd="0" presId="urn:microsoft.com/office/officeart/2005/8/layout/orgChart1"/>
    <dgm:cxn modelId="{43C18DA2-320D-4C1B-83AD-93A799D9FF5C}" type="presParOf" srcId="{FA3550CB-0490-4697-A364-1928A7657156}" destId="{4591C786-CE0A-424A-8A0B-9BC710EE072F}" srcOrd="3" destOrd="0" presId="urn:microsoft.com/office/officeart/2005/8/layout/orgChart1"/>
    <dgm:cxn modelId="{0B9F3F64-41A4-4F5E-A255-86E45C83DE2E}" type="presParOf" srcId="{4591C786-CE0A-424A-8A0B-9BC710EE072F}" destId="{7DBF3249-7115-4BF8-91D7-A4733E67DF4D}" srcOrd="0" destOrd="0" presId="urn:microsoft.com/office/officeart/2005/8/layout/orgChart1"/>
    <dgm:cxn modelId="{6EA638F3-A21A-498D-B9FB-65BFB18FCFE5}" type="presParOf" srcId="{7DBF3249-7115-4BF8-91D7-A4733E67DF4D}" destId="{9416467B-DF30-412E-A985-C76087752A62}" srcOrd="0" destOrd="0" presId="urn:microsoft.com/office/officeart/2005/8/layout/orgChart1"/>
    <dgm:cxn modelId="{7BE9772E-15F3-4F54-8276-B7B8F38AE96C}" type="presParOf" srcId="{7DBF3249-7115-4BF8-91D7-A4733E67DF4D}" destId="{AF945B36-761A-4271-9ECC-A270338F70EF}" srcOrd="1" destOrd="0" presId="urn:microsoft.com/office/officeart/2005/8/layout/orgChart1"/>
    <dgm:cxn modelId="{6FCEB10D-7534-494D-BF80-79ED028ACD08}" type="presParOf" srcId="{4591C786-CE0A-424A-8A0B-9BC710EE072F}" destId="{41CDC051-8D90-4ABA-BA71-78BB0FE4D093}" srcOrd="1" destOrd="0" presId="urn:microsoft.com/office/officeart/2005/8/layout/orgChart1"/>
    <dgm:cxn modelId="{5C2CD734-BD19-4CA9-98D4-B48F753EF809}" type="presParOf" srcId="{4591C786-CE0A-424A-8A0B-9BC710EE072F}" destId="{510CACD8-42B0-4D25-B751-D29EDFB06130}" srcOrd="2" destOrd="0" presId="urn:microsoft.com/office/officeart/2005/8/layout/orgChart1"/>
    <dgm:cxn modelId="{6B79DB76-80D4-43F3-AB46-2D8F5D995FBA}" type="presParOf" srcId="{47013A96-9BA9-45D7-A74B-3FCC12E234F9}" destId="{F9E879F8-569B-48D8-B391-C617BC473052}" srcOrd="2" destOrd="0" presId="urn:microsoft.com/office/officeart/2005/8/layout/orgChart1"/>
    <dgm:cxn modelId="{80707512-7CAF-461D-9437-2EDC10D1E61D}" type="presParOf" srcId="{27D5B85B-E312-4822-8897-CD9AB519E338}" destId="{164175D8-BDFC-42FF-A47F-386D81F24667}" srcOrd="2" destOrd="0" presId="urn:microsoft.com/office/officeart/2005/8/layout/orgChart1"/>
    <dgm:cxn modelId="{A357F996-F833-46E5-B933-4534EB7DF45D}" type="presParOf" srcId="{5BF39EA4-4E15-4280-AD9C-15F1EAAB4A0E}" destId="{9A089C80-2955-4BBC-A7F2-1C153832F8F3}" srcOrd="2" destOrd="0" presId="urn:microsoft.com/office/officeart/2005/8/layout/orgChart1"/>
    <dgm:cxn modelId="{E76485A7-2391-457A-818A-D159BDA7F115}" type="presParOf" srcId="{5BF39EA4-4E15-4280-AD9C-15F1EAAB4A0E}" destId="{550257D0-5CF1-484F-8AC8-8BA0072DB580}" srcOrd="3" destOrd="0" presId="urn:microsoft.com/office/officeart/2005/8/layout/orgChart1"/>
    <dgm:cxn modelId="{EEB6F980-B453-4066-B268-31B0640D5AB2}" type="presParOf" srcId="{550257D0-5CF1-484F-8AC8-8BA0072DB580}" destId="{0688F6F6-1549-4A47-A07B-3E882FDB72E5}" srcOrd="0" destOrd="0" presId="urn:microsoft.com/office/officeart/2005/8/layout/orgChart1"/>
    <dgm:cxn modelId="{BC6511A6-5C43-44DF-A0BC-9E50A7F4858B}" type="presParOf" srcId="{0688F6F6-1549-4A47-A07B-3E882FDB72E5}" destId="{1A60A9ED-9E07-4113-892B-9D95FDD27866}" srcOrd="0" destOrd="0" presId="urn:microsoft.com/office/officeart/2005/8/layout/orgChart1"/>
    <dgm:cxn modelId="{FB87BCE5-859F-4E04-ABC5-04568A74BEAF}" type="presParOf" srcId="{0688F6F6-1549-4A47-A07B-3E882FDB72E5}" destId="{922D99E7-B336-4D3F-9D40-F15077DC6C07}" srcOrd="1" destOrd="0" presId="urn:microsoft.com/office/officeart/2005/8/layout/orgChart1"/>
    <dgm:cxn modelId="{BF7390FB-8991-4030-91C1-5424DACC2E05}" type="presParOf" srcId="{550257D0-5CF1-484F-8AC8-8BA0072DB580}" destId="{FB59B561-79D8-41B6-B0B1-389F9AC6861F}" srcOrd="1" destOrd="0" presId="urn:microsoft.com/office/officeart/2005/8/layout/orgChart1"/>
    <dgm:cxn modelId="{DC89A77B-CCC1-4DD9-A410-CF4511CC909A}" type="presParOf" srcId="{550257D0-5CF1-484F-8AC8-8BA0072DB580}" destId="{7D02D757-2D16-4BE7-A62D-8B136519E7B3}" srcOrd="2" destOrd="0" presId="urn:microsoft.com/office/officeart/2005/8/layout/orgChart1"/>
    <dgm:cxn modelId="{F5298E3A-1D32-476F-A60D-3050FCC7E996}" type="presParOf" srcId="{5BF39EA4-4E15-4280-AD9C-15F1EAAB4A0E}" destId="{1CE7A074-F09F-4BF5-8361-F91070CDAD99}" srcOrd="4" destOrd="0" presId="urn:microsoft.com/office/officeart/2005/8/layout/orgChart1"/>
    <dgm:cxn modelId="{351857E6-C09A-4786-A007-30BC0D170406}" type="presParOf" srcId="{5BF39EA4-4E15-4280-AD9C-15F1EAAB4A0E}" destId="{0B72F004-13A7-4DF4-A20E-6BAE2B8EE99B}" srcOrd="5" destOrd="0" presId="urn:microsoft.com/office/officeart/2005/8/layout/orgChart1"/>
    <dgm:cxn modelId="{DB4EA19F-A879-4B13-AF5C-DC9C0F81CBC9}" type="presParOf" srcId="{0B72F004-13A7-4DF4-A20E-6BAE2B8EE99B}" destId="{BE222BC3-21ED-47D4-A19D-A27BBC4097C5}" srcOrd="0" destOrd="0" presId="urn:microsoft.com/office/officeart/2005/8/layout/orgChart1"/>
    <dgm:cxn modelId="{86741F48-EFEB-4EEF-AAF3-3C966FADCA84}" type="presParOf" srcId="{BE222BC3-21ED-47D4-A19D-A27BBC4097C5}" destId="{8917B62B-6B08-49BA-BBE3-37D94D669D81}" srcOrd="0" destOrd="0" presId="urn:microsoft.com/office/officeart/2005/8/layout/orgChart1"/>
    <dgm:cxn modelId="{1813D48F-959F-40E0-84B9-E60AC82D9A0C}" type="presParOf" srcId="{BE222BC3-21ED-47D4-A19D-A27BBC4097C5}" destId="{AADCA8DD-B485-4BD6-A96D-896BA8F16EAB}" srcOrd="1" destOrd="0" presId="urn:microsoft.com/office/officeart/2005/8/layout/orgChart1"/>
    <dgm:cxn modelId="{C2EF48AC-5B16-4D0F-A690-B231097794C3}" type="presParOf" srcId="{0B72F004-13A7-4DF4-A20E-6BAE2B8EE99B}" destId="{EC12371F-33D2-420E-A0EB-B7183FE0980A}" srcOrd="1" destOrd="0" presId="urn:microsoft.com/office/officeart/2005/8/layout/orgChart1"/>
    <dgm:cxn modelId="{72B3BD3A-A15F-40B6-AD62-CC02508B4EFC}" type="presParOf" srcId="{0B72F004-13A7-4DF4-A20E-6BAE2B8EE99B}" destId="{1C8598E2-A019-4F04-947F-3D3AFAB28934}" srcOrd="2" destOrd="0" presId="urn:microsoft.com/office/officeart/2005/8/layout/orgChart1"/>
    <dgm:cxn modelId="{781891E1-55F4-4DD9-9901-D9AD885CDDEA}" type="presParOf" srcId="{0B223F1B-C7ED-48FA-9184-3BF499610030}" destId="{1123B007-9F3C-44D3-B163-158120BB819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7A074-F09F-4BF5-8361-F91070CDAD99}">
      <dsp:nvSpPr>
        <dsp:cNvPr id="0" name=""/>
        <dsp:cNvSpPr/>
      </dsp:nvSpPr>
      <dsp:spPr>
        <a:xfrm>
          <a:off x="5521043" y="777791"/>
          <a:ext cx="1874991" cy="325411"/>
        </a:xfrm>
        <a:custGeom>
          <a:avLst/>
          <a:gdLst/>
          <a:ahLst/>
          <a:cxnLst/>
          <a:rect l="0" t="0" r="0" b="0"/>
          <a:pathLst>
            <a:path>
              <a:moveTo>
                <a:pt x="0" y="0"/>
              </a:moveTo>
              <a:lnTo>
                <a:pt x="0" y="162705"/>
              </a:lnTo>
              <a:lnTo>
                <a:pt x="1874991" y="162705"/>
              </a:lnTo>
              <a:lnTo>
                <a:pt x="1874991" y="325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89C80-2955-4BBC-A7F2-1C153832F8F3}">
      <dsp:nvSpPr>
        <dsp:cNvPr id="0" name=""/>
        <dsp:cNvSpPr/>
      </dsp:nvSpPr>
      <dsp:spPr>
        <a:xfrm>
          <a:off x="5475323" y="777791"/>
          <a:ext cx="91440" cy="325411"/>
        </a:xfrm>
        <a:custGeom>
          <a:avLst/>
          <a:gdLst/>
          <a:ahLst/>
          <a:cxnLst/>
          <a:rect l="0" t="0" r="0" b="0"/>
          <a:pathLst>
            <a:path>
              <a:moveTo>
                <a:pt x="45720" y="0"/>
              </a:moveTo>
              <a:lnTo>
                <a:pt x="45720" y="325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42CFCD-7079-4437-AFAA-286BF767B2C1}">
      <dsp:nvSpPr>
        <dsp:cNvPr id="0" name=""/>
        <dsp:cNvSpPr/>
      </dsp:nvSpPr>
      <dsp:spPr>
        <a:xfrm>
          <a:off x="4901211" y="2978194"/>
          <a:ext cx="232436" cy="1813008"/>
        </a:xfrm>
        <a:custGeom>
          <a:avLst/>
          <a:gdLst/>
          <a:ahLst/>
          <a:cxnLst/>
          <a:rect l="0" t="0" r="0" b="0"/>
          <a:pathLst>
            <a:path>
              <a:moveTo>
                <a:pt x="0" y="0"/>
              </a:moveTo>
              <a:lnTo>
                <a:pt x="0" y="1813008"/>
              </a:lnTo>
              <a:lnTo>
                <a:pt x="232436" y="18130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92FC43-6605-46BE-A6CE-05E548CE70AC}">
      <dsp:nvSpPr>
        <dsp:cNvPr id="0" name=""/>
        <dsp:cNvSpPr/>
      </dsp:nvSpPr>
      <dsp:spPr>
        <a:xfrm>
          <a:off x="4901211" y="2978194"/>
          <a:ext cx="232436" cy="712806"/>
        </a:xfrm>
        <a:custGeom>
          <a:avLst/>
          <a:gdLst/>
          <a:ahLst/>
          <a:cxnLst/>
          <a:rect l="0" t="0" r="0" b="0"/>
          <a:pathLst>
            <a:path>
              <a:moveTo>
                <a:pt x="0" y="0"/>
              </a:moveTo>
              <a:lnTo>
                <a:pt x="0" y="712806"/>
              </a:lnTo>
              <a:lnTo>
                <a:pt x="232436" y="7128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F39B31-C99D-48BE-8663-7DD86DEA2330}">
      <dsp:nvSpPr>
        <dsp:cNvPr id="0" name=""/>
        <dsp:cNvSpPr/>
      </dsp:nvSpPr>
      <dsp:spPr>
        <a:xfrm>
          <a:off x="3646052" y="1877992"/>
          <a:ext cx="1874991" cy="325411"/>
        </a:xfrm>
        <a:custGeom>
          <a:avLst/>
          <a:gdLst/>
          <a:ahLst/>
          <a:cxnLst/>
          <a:rect l="0" t="0" r="0" b="0"/>
          <a:pathLst>
            <a:path>
              <a:moveTo>
                <a:pt x="0" y="0"/>
              </a:moveTo>
              <a:lnTo>
                <a:pt x="0" y="162705"/>
              </a:lnTo>
              <a:lnTo>
                <a:pt x="1874991" y="162705"/>
              </a:lnTo>
              <a:lnTo>
                <a:pt x="1874991" y="325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9BE235-C6DE-4093-AE32-2A41078AF3DA}">
      <dsp:nvSpPr>
        <dsp:cNvPr id="0" name=""/>
        <dsp:cNvSpPr/>
      </dsp:nvSpPr>
      <dsp:spPr>
        <a:xfrm>
          <a:off x="3600332" y="1877992"/>
          <a:ext cx="91440" cy="325411"/>
        </a:xfrm>
        <a:custGeom>
          <a:avLst/>
          <a:gdLst/>
          <a:ahLst/>
          <a:cxnLst/>
          <a:rect l="0" t="0" r="0" b="0"/>
          <a:pathLst>
            <a:path>
              <a:moveTo>
                <a:pt x="45720" y="0"/>
              </a:moveTo>
              <a:lnTo>
                <a:pt x="45720" y="325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E67323-8C6E-484D-A79B-24BB9510C861}">
      <dsp:nvSpPr>
        <dsp:cNvPr id="0" name=""/>
        <dsp:cNvSpPr/>
      </dsp:nvSpPr>
      <dsp:spPr>
        <a:xfrm>
          <a:off x="2088724" y="4078396"/>
          <a:ext cx="232436" cy="712806"/>
        </a:xfrm>
        <a:custGeom>
          <a:avLst/>
          <a:gdLst/>
          <a:ahLst/>
          <a:cxnLst/>
          <a:rect l="0" t="0" r="0" b="0"/>
          <a:pathLst>
            <a:path>
              <a:moveTo>
                <a:pt x="0" y="0"/>
              </a:moveTo>
              <a:lnTo>
                <a:pt x="0" y="712806"/>
              </a:lnTo>
              <a:lnTo>
                <a:pt x="232436" y="7128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24FCB-2527-4B02-9F3C-A5CA951B851A}">
      <dsp:nvSpPr>
        <dsp:cNvPr id="0" name=""/>
        <dsp:cNvSpPr/>
      </dsp:nvSpPr>
      <dsp:spPr>
        <a:xfrm>
          <a:off x="1771060" y="2978194"/>
          <a:ext cx="937495" cy="325411"/>
        </a:xfrm>
        <a:custGeom>
          <a:avLst/>
          <a:gdLst/>
          <a:ahLst/>
          <a:cxnLst/>
          <a:rect l="0" t="0" r="0" b="0"/>
          <a:pathLst>
            <a:path>
              <a:moveTo>
                <a:pt x="0" y="0"/>
              </a:moveTo>
              <a:lnTo>
                <a:pt x="0" y="162705"/>
              </a:lnTo>
              <a:lnTo>
                <a:pt x="937495" y="162705"/>
              </a:lnTo>
              <a:lnTo>
                <a:pt x="937495" y="325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7D6188-AE4A-4E0C-AB7B-150690886DB4}">
      <dsp:nvSpPr>
        <dsp:cNvPr id="0" name=""/>
        <dsp:cNvSpPr/>
      </dsp:nvSpPr>
      <dsp:spPr>
        <a:xfrm>
          <a:off x="833564" y="2978194"/>
          <a:ext cx="937495" cy="325411"/>
        </a:xfrm>
        <a:custGeom>
          <a:avLst/>
          <a:gdLst/>
          <a:ahLst/>
          <a:cxnLst/>
          <a:rect l="0" t="0" r="0" b="0"/>
          <a:pathLst>
            <a:path>
              <a:moveTo>
                <a:pt x="937495" y="0"/>
              </a:moveTo>
              <a:lnTo>
                <a:pt x="937495" y="162705"/>
              </a:lnTo>
              <a:lnTo>
                <a:pt x="0" y="162705"/>
              </a:lnTo>
              <a:lnTo>
                <a:pt x="0" y="325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825A9-63E9-4B2F-B604-C9E80E765250}">
      <dsp:nvSpPr>
        <dsp:cNvPr id="0" name=""/>
        <dsp:cNvSpPr/>
      </dsp:nvSpPr>
      <dsp:spPr>
        <a:xfrm>
          <a:off x="1771060" y="1877992"/>
          <a:ext cx="1874991" cy="325411"/>
        </a:xfrm>
        <a:custGeom>
          <a:avLst/>
          <a:gdLst/>
          <a:ahLst/>
          <a:cxnLst/>
          <a:rect l="0" t="0" r="0" b="0"/>
          <a:pathLst>
            <a:path>
              <a:moveTo>
                <a:pt x="1874991" y="0"/>
              </a:moveTo>
              <a:lnTo>
                <a:pt x="1874991" y="162705"/>
              </a:lnTo>
              <a:lnTo>
                <a:pt x="0" y="162705"/>
              </a:lnTo>
              <a:lnTo>
                <a:pt x="0" y="3254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3DFB1D-573C-411D-8B58-47806FEB2A8D}">
      <dsp:nvSpPr>
        <dsp:cNvPr id="0" name=""/>
        <dsp:cNvSpPr/>
      </dsp:nvSpPr>
      <dsp:spPr>
        <a:xfrm>
          <a:off x="3646052" y="777791"/>
          <a:ext cx="1874991" cy="325411"/>
        </a:xfrm>
        <a:custGeom>
          <a:avLst/>
          <a:gdLst/>
          <a:ahLst/>
          <a:cxnLst/>
          <a:rect l="0" t="0" r="0" b="0"/>
          <a:pathLst>
            <a:path>
              <a:moveTo>
                <a:pt x="1874991" y="0"/>
              </a:moveTo>
              <a:lnTo>
                <a:pt x="1874991" y="162705"/>
              </a:lnTo>
              <a:lnTo>
                <a:pt x="0" y="162705"/>
              </a:lnTo>
              <a:lnTo>
                <a:pt x="0" y="325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52266C-ABBE-4C26-88CF-9D2A3E64C2B4}">
      <dsp:nvSpPr>
        <dsp:cNvPr id="0" name=""/>
        <dsp:cNvSpPr/>
      </dsp:nvSpPr>
      <dsp:spPr>
        <a:xfrm>
          <a:off x="4746253" y="3001"/>
          <a:ext cx="1549579" cy="7747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dirty="0" smtClean="0"/>
            <a:t>Reserve Component</a:t>
          </a:r>
          <a:endParaRPr lang="en-US" sz="1700" kern="1200" dirty="0"/>
        </a:p>
      </dsp:txBody>
      <dsp:txXfrm>
        <a:off x="4746253" y="3001"/>
        <a:ext cx="1549579" cy="774789"/>
      </dsp:txXfrm>
    </dsp:sp>
    <dsp:sp modelId="{E03460D4-3918-4DAE-B9A4-F80A96E71272}">
      <dsp:nvSpPr>
        <dsp:cNvPr id="0" name=""/>
        <dsp:cNvSpPr/>
      </dsp:nvSpPr>
      <dsp:spPr>
        <a:xfrm>
          <a:off x="2871262" y="1103202"/>
          <a:ext cx="1549579" cy="774789"/>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dirty="0" smtClean="0"/>
            <a:t>Ready Reserve</a:t>
          </a:r>
          <a:endParaRPr lang="en-US" sz="1700" kern="1200" dirty="0"/>
        </a:p>
      </dsp:txBody>
      <dsp:txXfrm>
        <a:off x="2871262" y="1103202"/>
        <a:ext cx="1549579" cy="774789"/>
      </dsp:txXfrm>
    </dsp:sp>
    <dsp:sp modelId="{E0C69A02-AE84-459A-AAC4-98226DC66342}">
      <dsp:nvSpPr>
        <dsp:cNvPr id="0" name=""/>
        <dsp:cNvSpPr/>
      </dsp:nvSpPr>
      <dsp:spPr>
        <a:xfrm>
          <a:off x="996270" y="2203404"/>
          <a:ext cx="1549579" cy="774789"/>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dirty="0" smtClean="0"/>
            <a:t>Selected Reserve</a:t>
          </a:r>
          <a:endParaRPr lang="en-US" sz="1700" kern="1200" dirty="0"/>
        </a:p>
      </dsp:txBody>
      <dsp:txXfrm>
        <a:off x="996270" y="2203404"/>
        <a:ext cx="1549579" cy="774789"/>
      </dsp:txXfrm>
    </dsp:sp>
    <dsp:sp modelId="{DDA887D0-3758-4441-A6D3-2F1ACF45034A}">
      <dsp:nvSpPr>
        <dsp:cNvPr id="0" name=""/>
        <dsp:cNvSpPr/>
      </dsp:nvSpPr>
      <dsp:spPr>
        <a:xfrm>
          <a:off x="58774" y="3303606"/>
          <a:ext cx="1549579" cy="77478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dirty="0" smtClean="0"/>
            <a:t>USAR Units</a:t>
          </a:r>
          <a:endParaRPr lang="en-US" sz="1700" kern="1200" dirty="0"/>
        </a:p>
      </dsp:txBody>
      <dsp:txXfrm>
        <a:off x="58774" y="3303606"/>
        <a:ext cx="1549579" cy="774789"/>
      </dsp:txXfrm>
    </dsp:sp>
    <dsp:sp modelId="{A1A71F1A-D581-4801-A56E-B859225407C7}">
      <dsp:nvSpPr>
        <dsp:cNvPr id="0" name=""/>
        <dsp:cNvSpPr/>
      </dsp:nvSpPr>
      <dsp:spPr>
        <a:xfrm>
          <a:off x="1933766" y="3303606"/>
          <a:ext cx="1549579" cy="774789"/>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dirty="0" smtClean="0"/>
            <a:t>ARNGUS Units</a:t>
          </a:r>
          <a:endParaRPr lang="en-US" sz="1700" kern="1200" dirty="0"/>
        </a:p>
      </dsp:txBody>
      <dsp:txXfrm>
        <a:off x="1933766" y="3303606"/>
        <a:ext cx="1549579" cy="774789"/>
      </dsp:txXfrm>
    </dsp:sp>
    <dsp:sp modelId="{B0330F98-BBA5-4CA0-B924-0BAC2003F17E}">
      <dsp:nvSpPr>
        <dsp:cNvPr id="0" name=""/>
        <dsp:cNvSpPr/>
      </dsp:nvSpPr>
      <dsp:spPr>
        <a:xfrm>
          <a:off x="2321161" y="4403807"/>
          <a:ext cx="1549579" cy="774789"/>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dirty="0" smtClean="0"/>
            <a:t>Inactive National Guard</a:t>
          </a:r>
          <a:endParaRPr lang="en-US" sz="1700" kern="1200" dirty="0"/>
        </a:p>
      </dsp:txBody>
      <dsp:txXfrm>
        <a:off x="2321161" y="4403807"/>
        <a:ext cx="1549579" cy="774789"/>
      </dsp:txXfrm>
    </dsp:sp>
    <dsp:sp modelId="{1C4895A2-8FD2-40E3-A265-0B4260C78C16}">
      <dsp:nvSpPr>
        <dsp:cNvPr id="0" name=""/>
        <dsp:cNvSpPr/>
      </dsp:nvSpPr>
      <dsp:spPr>
        <a:xfrm>
          <a:off x="2871262" y="2203404"/>
          <a:ext cx="1549579" cy="774789"/>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dirty="0" smtClean="0"/>
            <a:t>Individual Mobilization Augmentation</a:t>
          </a:r>
          <a:endParaRPr lang="en-US" sz="1700" kern="1200" dirty="0"/>
        </a:p>
      </dsp:txBody>
      <dsp:txXfrm>
        <a:off x="2871262" y="2203404"/>
        <a:ext cx="1549579" cy="774789"/>
      </dsp:txXfrm>
    </dsp:sp>
    <dsp:sp modelId="{716328C1-09C8-4DF6-B0A9-95F0A413BA7A}">
      <dsp:nvSpPr>
        <dsp:cNvPr id="0" name=""/>
        <dsp:cNvSpPr/>
      </dsp:nvSpPr>
      <dsp:spPr>
        <a:xfrm>
          <a:off x="4746253" y="2203404"/>
          <a:ext cx="1549579" cy="774789"/>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dirty="0" smtClean="0"/>
            <a:t>Individual Ready Reserve</a:t>
          </a:r>
          <a:endParaRPr lang="en-US" sz="1700" kern="1200" dirty="0"/>
        </a:p>
      </dsp:txBody>
      <dsp:txXfrm>
        <a:off x="4746253" y="2203404"/>
        <a:ext cx="1549579" cy="774789"/>
      </dsp:txXfrm>
    </dsp:sp>
    <dsp:sp modelId="{DFDDB394-E5F7-4B3A-A891-FBDC68E63702}">
      <dsp:nvSpPr>
        <dsp:cNvPr id="0" name=""/>
        <dsp:cNvSpPr/>
      </dsp:nvSpPr>
      <dsp:spPr>
        <a:xfrm>
          <a:off x="5133648" y="3303606"/>
          <a:ext cx="1549579" cy="774789"/>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dirty="0" smtClean="0"/>
            <a:t>Annual Training</a:t>
          </a:r>
          <a:endParaRPr lang="en-US" sz="1700" kern="1200" dirty="0"/>
        </a:p>
      </dsp:txBody>
      <dsp:txXfrm>
        <a:off x="5133648" y="3303606"/>
        <a:ext cx="1549579" cy="774789"/>
      </dsp:txXfrm>
    </dsp:sp>
    <dsp:sp modelId="{9416467B-DF30-412E-A985-C76087752A62}">
      <dsp:nvSpPr>
        <dsp:cNvPr id="0" name=""/>
        <dsp:cNvSpPr/>
      </dsp:nvSpPr>
      <dsp:spPr>
        <a:xfrm>
          <a:off x="5133648" y="4403807"/>
          <a:ext cx="1549579" cy="774789"/>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dirty="0" smtClean="0"/>
            <a:t>Reinforcement</a:t>
          </a:r>
          <a:endParaRPr lang="en-US" sz="1700" kern="1200" dirty="0"/>
        </a:p>
      </dsp:txBody>
      <dsp:txXfrm>
        <a:off x="5133648" y="4403807"/>
        <a:ext cx="1549579" cy="774789"/>
      </dsp:txXfrm>
    </dsp:sp>
    <dsp:sp modelId="{1A60A9ED-9E07-4113-892B-9D95FDD27866}">
      <dsp:nvSpPr>
        <dsp:cNvPr id="0" name=""/>
        <dsp:cNvSpPr/>
      </dsp:nvSpPr>
      <dsp:spPr>
        <a:xfrm>
          <a:off x="4746253" y="1103202"/>
          <a:ext cx="1549579" cy="774789"/>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dirty="0" smtClean="0"/>
            <a:t>Standby Reserve</a:t>
          </a:r>
          <a:endParaRPr lang="en-US" sz="1700" kern="1200" dirty="0"/>
        </a:p>
      </dsp:txBody>
      <dsp:txXfrm>
        <a:off x="4746253" y="1103202"/>
        <a:ext cx="1549579" cy="774789"/>
      </dsp:txXfrm>
    </dsp:sp>
    <dsp:sp modelId="{8917B62B-6B08-49BA-BBE3-37D94D669D81}">
      <dsp:nvSpPr>
        <dsp:cNvPr id="0" name=""/>
        <dsp:cNvSpPr/>
      </dsp:nvSpPr>
      <dsp:spPr>
        <a:xfrm>
          <a:off x="6621245" y="1103202"/>
          <a:ext cx="1549579" cy="774789"/>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US" sz="1700" kern="1200" dirty="0" smtClean="0"/>
            <a:t>Retired Reserve</a:t>
          </a:r>
          <a:endParaRPr lang="en-US" sz="1700" kern="1200" dirty="0"/>
        </a:p>
      </dsp:txBody>
      <dsp:txXfrm>
        <a:off x="6621245" y="1103202"/>
        <a:ext cx="1549579" cy="7747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defRPr sz="1200">
                <a:latin typeface="Arial" charset="0"/>
                <a:ea typeface="+mn-ea"/>
              </a:defRPr>
            </a:lvl1pPr>
          </a:lstStyle>
          <a:p>
            <a:pPr>
              <a:defRPr/>
            </a:pPr>
            <a:endParaRPr lang="en-US" dirty="0"/>
          </a:p>
        </p:txBody>
      </p:sp>
      <p:sp>
        <p:nvSpPr>
          <p:cNvPr id="2365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defRPr sz="1200">
                <a:latin typeface="Arial" charset="0"/>
                <a:ea typeface="+mn-ea"/>
              </a:defRPr>
            </a:lvl1pPr>
          </a:lstStyle>
          <a:p>
            <a:pPr>
              <a:defRPr/>
            </a:pPr>
            <a:endParaRPr lang="en-US" dirty="0"/>
          </a:p>
        </p:txBody>
      </p:sp>
      <p:sp>
        <p:nvSpPr>
          <p:cNvPr id="23654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defRPr sz="1200">
                <a:latin typeface="Arial" charset="0"/>
                <a:ea typeface="+mn-ea"/>
              </a:defRPr>
            </a:lvl1pPr>
          </a:lstStyle>
          <a:p>
            <a:pPr>
              <a:defRPr/>
            </a:pPr>
            <a:endParaRPr lang="en-US" dirty="0"/>
          </a:p>
        </p:txBody>
      </p:sp>
      <p:sp>
        <p:nvSpPr>
          <p:cNvPr id="2365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FBC0E033-53E2-4AFD-BF08-B6D29B196CD5}" type="slidenum">
              <a:rPr lang="en-US" altLang="en-US"/>
              <a:pPr>
                <a:defRPr/>
              </a:pPr>
              <a:t>‹#›</a:t>
            </a:fld>
            <a:endParaRPr lang="en-US" altLang="en-US" dirty="0"/>
          </a:p>
        </p:txBody>
      </p:sp>
    </p:spTree>
    <p:extLst>
      <p:ext uri="{BB962C8B-B14F-4D97-AF65-F5344CB8AC3E}">
        <p14:creationId xmlns:p14="http://schemas.microsoft.com/office/powerpoint/2010/main" val="3954330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defRPr sz="1200">
                <a:latin typeface="Arial" charset="0"/>
                <a:ea typeface="+mn-ea"/>
              </a:defRPr>
            </a:lvl1pPr>
          </a:lstStyle>
          <a:p>
            <a:pPr>
              <a:defRPr/>
            </a:pPr>
            <a:endParaRPr lang="en-US" dirty="0"/>
          </a:p>
        </p:txBody>
      </p:sp>
      <p:sp>
        <p:nvSpPr>
          <p:cNvPr id="634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defRPr sz="1200">
                <a:latin typeface="Arial" charset="0"/>
                <a:ea typeface="+mn-ea"/>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defRPr sz="1200">
                <a:latin typeface="Arial" charset="0"/>
                <a:ea typeface="+mn-ea"/>
              </a:defRPr>
            </a:lvl1pPr>
          </a:lstStyle>
          <a:p>
            <a:pPr>
              <a:defRPr/>
            </a:pPr>
            <a:endParaRPr lang="en-US" dirty="0"/>
          </a:p>
        </p:txBody>
      </p:sp>
      <p:sp>
        <p:nvSpPr>
          <p:cNvPr id="634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00726484-78AB-4C24-A4F1-59F5496C48E6}" type="slidenum">
              <a:rPr lang="en-US" altLang="en-US"/>
              <a:pPr>
                <a:defRPr/>
              </a:pPr>
              <a:t>‹#›</a:t>
            </a:fld>
            <a:endParaRPr lang="en-US" altLang="en-US" dirty="0"/>
          </a:p>
        </p:txBody>
      </p:sp>
    </p:spTree>
    <p:extLst>
      <p:ext uri="{BB962C8B-B14F-4D97-AF65-F5344CB8AC3E}">
        <p14:creationId xmlns:p14="http://schemas.microsoft.com/office/powerpoint/2010/main" val="2671252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26484-78AB-4C24-A4F1-59F5496C48E6}" type="slidenum">
              <a:rPr lang="en-US" altLang="en-US" smtClean="0"/>
              <a:pPr>
                <a:defRPr/>
              </a:pPr>
              <a:t>1</a:t>
            </a:fld>
            <a:endParaRPr lang="en-US" altLang="en-US" dirty="0"/>
          </a:p>
        </p:txBody>
      </p:sp>
    </p:spTree>
    <p:extLst>
      <p:ext uri="{BB962C8B-B14F-4D97-AF65-F5344CB8AC3E}">
        <p14:creationId xmlns:p14="http://schemas.microsoft.com/office/powerpoint/2010/main" val="356667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Question: When do you discuss alternatives to separation/transfers/discharges with a Soldier?</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During the retention/attrition counseling or interview.</a:t>
            </a:r>
          </a:p>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We just finished discussing separations and discharges, now we need to talk about the main purpose of this lesson: Finding alternatives to separation/discharge.</a:t>
            </a:r>
          </a:p>
          <a:p>
            <a:r>
              <a:rPr lang="en-US" sz="1200" b="0" i="0" u="none" strike="noStrike" kern="1200" baseline="0" dirty="0" smtClean="0">
                <a:solidFill>
                  <a:schemeClr val="tx1"/>
                </a:solidFill>
                <a:latin typeface="Arial" charset="0"/>
                <a:ea typeface="+mn-ea"/>
                <a:cs typeface="+mn-cs"/>
              </a:rPr>
              <a:t>Ultimately, your goal as a Unit Retention NCO is keep Soldiers in the unit and avoid having to discharge or separate them from the ARNG. Now I will turn the floor over to each of you to see how many alternatives you can come up with as a group.</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Break the students into groups (4 or 5 per group) and have them make a list of the possible alternatives to separation/discharge. Assign one student to scribe the answers on an easel board and allow the groups 5 minutes to collaborate. Have each group report their findings to the class as a whole and create on master list in the front of the room. </a:t>
            </a:r>
          </a:p>
          <a:p>
            <a:r>
              <a:rPr lang="en-US" sz="1200" b="0" i="0" u="none" strike="noStrike" kern="1200" baseline="0" dirty="0" smtClean="0">
                <a:solidFill>
                  <a:schemeClr val="tx1"/>
                </a:solidFill>
                <a:latin typeface="Arial" charset="0"/>
                <a:ea typeface="+mn-ea"/>
                <a:cs typeface="+mn-cs"/>
              </a:rPr>
              <a:t>Check on Learning:</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When do you discuss alternatives to separation/transfers/discharges with a Soldier?</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During the retention/attrition counseling or interview.</a:t>
            </a:r>
          </a:p>
          <a:p>
            <a:r>
              <a:rPr lang="en-US" sz="1200" b="1" i="0" u="none" strike="noStrike" kern="1200" baseline="0" dirty="0" smtClean="0">
                <a:solidFill>
                  <a:schemeClr val="tx1"/>
                </a:solidFill>
                <a:latin typeface="Arial" charset="0"/>
                <a:ea typeface="+mn-ea"/>
                <a:cs typeface="+mn-cs"/>
              </a:rPr>
              <a:t>Ref: </a:t>
            </a:r>
            <a:r>
              <a:rPr lang="en-US" sz="1200" b="0" i="0" u="none" strike="noStrike" kern="1200" baseline="0" dirty="0" smtClean="0">
                <a:solidFill>
                  <a:schemeClr val="tx1"/>
                </a:solidFill>
                <a:latin typeface="Arial" charset="0"/>
                <a:ea typeface="+mn-ea"/>
                <a:cs typeface="+mn-cs"/>
              </a:rPr>
              <a:t>NGR 601-1, para 6-16 and 6-17</a:t>
            </a:r>
          </a:p>
          <a:p>
            <a:r>
              <a:rPr lang="en-US" sz="1200" b="0" i="0" u="none" strike="noStrike" kern="1200" baseline="0" dirty="0" smtClean="0">
                <a:solidFill>
                  <a:schemeClr val="tx1"/>
                </a:solidFill>
                <a:latin typeface="Arial" charset="0"/>
                <a:ea typeface="+mn-ea"/>
                <a:cs typeface="+mn-cs"/>
              </a:rPr>
              <a:t>Review Summary: During this learning step, you all separated into groups and discussed the possible alternatives to separation and discharge. In the following learning steps we will discuss most (if not all) in the following learning steps. Are there any questions?</a:t>
            </a:r>
            <a:endParaRPr lang="en-US" dirty="0"/>
          </a:p>
        </p:txBody>
      </p:sp>
      <p:sp>
        <p:nvSpPr>
          <p:cNvPr id="4" name="Slide Number Placeholder 3"/>
          <p:cNvSpPr>
            <a:spLocks noGrp="1"/>
          </p:cNvSpPr>
          <p:nvPr>
            <p:ph type="sldNum" sz="quarter" idx="10"/>
          </p:nvPr>
        </p:nvSpPr>
        <p:spPr/>
        <p:txBody>
          <a:bodyPr/>
          <a:lstStyle/>
          <a:p>
            <a:pPr>
              <a:defRPr/>
            </a:pPr>
            <a:fld id="{00726484-78AB-4C24-A4F1-59F5496C48E6}" type="slidenum">
              <a:rPr lang="en-US" altLang="en-US" smtClean="0"/>
              <a:pPr>
                <a:defRPr/>
              </a:pPr>
              <a:t>10</a:t>
            </a:fld>
            <a:endParaRPr lang="en-US" altLang="en-US" dirty="0"/>
          </a:p>
        </p:txBody>
      </p:sp>
    </p:spTree>
    <p:extLst>
      <p:ext uri="{BB962C8B-B14F-4D97-AF65-F5344CB8AC3E}">
        <p14:creationId xmlns:p14="http://schemas.microsoft.com/office/powerpoint/2010/main" val="215131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Arial" charset="0"/>
                <a:ea typeface="+mn-ea"/>
                <a:cs typeface="+mn-cs"/>
              </a:rPr>
              <a:t>Refer Students to NGR 600-200, Chapter 4, para 4-4</a:t>
            </a:r>
          </a:p>
          <a:p>
            <a:r>
              <a:rPr lang="en-US" sz="1200" b="1" i="0" u="none" strike="noStrike" kern="1200" baseline="0" dirty="0" smtClean="0">
                <a:solidFill>
                  <a:schemeClr val="tx1"/>
                </a:solidFill>
                <a:latin typeface="Arial" charset="0"/>
                <a:ea typeface="+mn-ea"/>
                <a:cs typeface="+mn-cs"/>
              </a:rPr>
              <a:t>Facilitate the following questions:</a:t>
            </a:r>
          </a:p>
          <a:p>
            <a:r>
              <a:rPr lang="en-US" sz="1200" b="1" i="0" u="none" strike="noStrike" kern="1200" baseline="0" dirty="0" smtClean="0">
                <a:solidFill>
                  <a:schemeClr val="tx1"/>
                </a:solidFill>
                <a:latin typeface="Arial" charset="0"/>
                <a:ea typeface="+mn-ea"/>
                <a:cs typeface="+mn-cs"/>
              </a:rPr>
              <a:t>Question: What is the difference between interstate and intrastate transfer?</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Interstate transfer are transfers into a different state’s unit; intrastate transfer is a transfer from one unit to the next within the same state.</a:t>
            </a:r>
          </a:p>
          <a:p>
            <a:r>
              <a:rPr lang="en-US" sz="1200" b="1" i="0" u="none" strike="noStrike" kern="1200" baseline="0" dirty="0" smtClean="0">
                <a:solidFill>
                  <a:schemeClr val="tx1"/>
                </a:solidFill>
                <a:latin typeface="Arial" charset="0"/>
                <a:ea typeface="+mn-ea"/>
                <a:cs typeface="+mn-cs"/>
              </a:rPr>
              <a:t>Key Points:</a:t>
            </a:r>
          </a:p>
          <a:p>
            <a:r>
              <a:rPr lang="en-US" sz="1200" b="1" i="0" u="none" strike="noStrike" kern="1200" baseline="0" dirty="0" smtClean="0">
                <a:solidFill>
                  <a:schemeClr val="tx1"/>
                </a:solidFill>
                <a:latin typeface="Arial" charset="0"/>
                <a:ea typeface="+mn-ea"/>
                <a:cs typeface="+mn-cs"/>
              </a:rPr>
              <a:t>Intrastate transfers </a:t>
            </a:r>
            <a:r>
              <a:rPr lang="en-US" sz="1200" b="0" i="0" u="none" strike="noStrike" kern="1200" baseline="0" dirty="0" smtClean="0">
                <a:solidFill>
                  <a:schemeClr val="tx1"/>
                </a:solidFill>
                <a:latin typeface="Arial" charset="0"/>
                <a:ea typeface="+mn-ea"/>
                <a:cs typeface="+mn-cs"/>
              </a:rPr>
              <a:t>can be voluntary or involuntary (paragraph 4-4 b).</a:t>
            </a:r>
          </a:p>
          <a:p>
            <a:r>
              <a:rPr lang="en-US" sz="1200" b="0" i="0" u="none" strike="noStrike" kern="1200" baseline="0" dirty="0" smtClean="0">
                <a:solidFill>
                  <a:schemeClr val="tx1"/>
                </a:solidFill>
                <a:latin typeface="Arial" charset="0"/>
                <a:ea typeface="+mn-ea"/>
                <a:cs typeface="+mn-cs"/>
              </a:rPr>
              <a:t>a. Make Soldiers aware that too many voluntary transfers can limit career progression</a:t>
            </a:r>
          </a:p>
          <a:p>
            <a:r>
              <a:rPr lang="en-US" sz="1200" b="0" i="0" u="none" strike="noStrike" kern="1200" baseline="0" dirty="0" smtClean="0">
                <a:solidFill>
                  <a:schemeClr val="tx1"/>
                </a:solidFill>
                <a:latin typeface="Arial" charset="0"/>
                <a:ea typeface="+mn-ea"/>
                <a:cs typeface="+mn-cs"/>
              </a:rPr>
              <a:t>b. Involuntary transfers can be due to unit reorganization/deactivation</a:t>
            </a:r>
          </a:p>
          <a:p>
            <a:r>
              <a:rPr lang="en-US" sz="1200" b="1" i="0" u="none" strike="noStrike" kern="1200" baseline="0" dirty="0" smtClean="0">
                <a:solidFill>
                  <a:schemeClr val="tx1"/>
                </a:solidFill>
                <a:latin typeface="Arial" charset="0"/>
                <a:ea typeface="+mn-ea"/>
                <a:cs typeface="+mn-cs"/>
              </a:rPr>
              <a:t>Interstate transfers </a:t>
            </a:r>
            <a:r>
              <a:rPr lang="en-US" sz="1200" b="0" i="0" u="none" strike="noStrike" kern="1200" baseline="0" dirty="0" smtClean="0">
                <a:solidFill>
                  <a:schemeClr val="tx1"/>
                </a:solidFill>
                <a:latin typeface="Arial" charset="0"/>
                <a:ea typeface="+mn-ea"/>
                <a:cs typeface="+mn-cs"/>
              </a:rPr>
              <a:t>can occur for many different reasons: Change of residence, reassignment, promotion opportunity/position vacancy, or Unit reorganization/deactivation (paragraph 4-7 a-h).</a:t>
            </a:r>
          </a:p>
          <a:p>
            <a:r>
              <a:rPr lang="en-US" sz="1200" b="0" i="0" u="none" strike="noStrike" kern="1200" baseline="0" dirty="0" smtClean="0">
                <a:solidFill>
                  <a:schemeClr val="tx1"/>
                </a:solidFill>
                <a:latin typeface="Arial" charset="0"/>
                <a:ea typeface="+mn-ea"/>
                <a:cs typeface="+mn-cs"/>
              </a:rPr>
              <a:t>a. This policy allows a Soldier relocating to another state to reenlist into the ARNG of the new state before moving to that state (paragraph 4-13a).</a:t>
            </a:r>
          </a:p>
          <a:p>
            <a:r>
              <a:rPr lang="en-US" sz="1200" b="0" i="0" u="none" strike="noStrike" kern="1200" baseline="0" dirty="0" smtClean="0">
                <a:solidFill>
                  <a:schemeClr val="tx1"/>
                </a:solidFill>
                <a:latin typeface="Arial" charset="0"/>
                <a:ea typeface="+mn-ea"/>
                <a:cs typeface="+mn-cs"/>
              </a:rPr>
              <a:t>b. Restrictions: Soldiers must meet medical retention standards, AR 600-9 standards, have a current APFT, not be within four months of current ETS, not have nine or more unexcused absences within the last 12 months, and not be pending enrollment in the Army Substance Abuse Program (paragraph 4-13 f (1)-(6)).</a:t>
            </a:r>
          </a:p>
          <a:p>
            <a:r>
              <a:rPr lang="en-US" sz="1200" b="0" i="0" u="none" strike="noStrike" kern="1200" baseline="0" dirty="0" smtClean="0">
                <a:solidFill>
                  <a:schemeClr val="tx1"/>
                </a:solidFill>
                <a:latin typeface="Arial" charset="0"/>
                <a:ea typeface="+mn-ea"/>
                <a:cs typeface="+mn-cs"/>
              </a:rPr>
              <a:t>c. Uncoordinated interstate transfer: This is done when there is not enough time to coordinate a transfer before the Soldier departs their unit/home state (paragraph 4-16 a-d).</a:t>
            </a:r>
          </a:p>
          <a:p>
            <a:r>
              <a:rPr lang="en-US" sz="1200" b="0" i="0" u="none" strike="noStrike" kern="1200" baseline="0" dirty="0" smtClean="0">
                <a:solidFill>
                  <a:schemeClr val="tx1"/>
                </a:solidFill>
                <a:latin typeface="Arial" charset="0"/>
                <a:ea typeface="+mn-ea"/>
                <a:cs typeface="+mn-cs"/>
              </a:rPr>
              <a:t>d. Conditional Release: Soldiers who move without knowing exactly where they are moving to should be given specific documents (see paragraph 4-16b) and a DA Form</a:t>
            </a:r>
          </a:p>
          <a:p>
            <a:r>
              <a:rPr lang="en-US" sz="1200" b="0" i="0" u="none" strike="noStrike" kern="1200" baseline="0" dirty="0" smtClean="0">
                <a:solidFill>
                  <a:schemeClr val="tx1"/>
                </a:solidFill>
                <a:latin typeface="Arial" charset="0"/>
                <a:ea typeface="+mn-ea"/>
                <a:cs typeface="+mn-cs"/>
              </a:rPr>
              <a:t>4651-R. The release’s expiration date will not exceed 90 days. See paragraph 4-17 ae for gaining/losing state actions.</a:t>
            </a:r>
          </a:p>
          <a:p>
            <a:r>
              <a:rPr lang="en-US" sz="1200" b="0" i="0" u="none" strike="noStrike" kern="1200" baseline="0" dirty="0" smtClean="0">
                <a:solidFill>
                  <a:schemeClr val="tx1"/>
                </a:solidFill>
                <a:latin typeface="Arial" charset="0"/>
                <a:ea typeface="+mn-ea"/>
                <a:cs typeface="+mn-cs"/>
              </a:rPr>
              <a:t>e. Failure to Report: When a transferred Soldier fails to report, DCSPER/G1 will be notified by the gaining unit (paragraph 4-18).</a:t>
            </a:r>
          </a:p>
          <a:p>
            <a:r>
              <a:rPr lang="en-US" sz="1200" b="1" i="0" u="none" strike="noStrike" kern="1200" baseline="0" dirty="0" smtClean="0">
                <a:solidFill>
                  <a:schemeClr val="tx1"/>
                </a:solidFill>
                <a:latin typeface="Arial" charset="0"/>
                <a:ea typeface="+mn-ea"/>
                <a:cs typeface="+mn-cs"/>
              </a:rPr>
              <a:t>Assignment of Female Soldiers: </a:t>
            </a:r>
            <a:r>
              <a:rPr lang="en-US" sz="1200" b="0" i="0" u="none" strike="noStrike" kern="1200" baseline="0" dirty="0" smtClean="0">
                <a:solidFill>
                  <a:schemeClr val="tx1"/>
                </a:solidFill>
                <a:latin typeface="Arial" charset="0"/>
                <a:ea typeface="+mn-ea"/>
                <a:cs typeface="+mn-cs"/>
              </a:rPr>
              <a:t>Females may not be assigned to units, positions or MOS’s closed to women (paragraph 4-5). See </a:t>
            </a:r>
            <a:r>
              <a:rPr lang="en-US" sz="1200" b="1" i="0" u="none" strike="noStrike" kern="1200" baseline="0" dirty="0" smtClean="0">
                <a:solidFill>
                  <a:schemeClr val="tx1"/>
                </a:solidFill>
                <a:latin typeface="Arial" charset="0"/>
                <a:ea typeface="+mn-ea"/>
                <a:cs typeface="+mn-cs"/>
              </a:rPr>
              <a:t>PPOM 14-016 </a:t>
            </a:r>
            <a:r>
              <a:rPr lang="en-US" sz="1200" b="0" i="0" u="none" strike="noStrike" kern="1200" baseline="0" dirty="0" smtClean="0">
                <a:solidFill>
                  <a:schemeClr val="tx1"/>
                </a:solidFill>
                <a:latin typeface="Arial" charset="0"/>
                <a:ea typeface="+mn-ea"/>
                <a:cs typeface="+mn-cs"/>
              </a:rPr>
              <a:t>ARNG Expansion of</a:t>
            </a:r>
          </a:p>
          <a:p>
            <a:r>
              <a:rPr lang="en-US" sz="1200" b="0" i="0" u="none" strike="noStrike" kern="1200" baseline="0" dirty="0" smtClean="0">
                <a:solidFill>
                  <a:schemeClr val="tx1"/>
                </a:solidFill>
                <a:latin typeface="Arial" charset="0"/>
                <a:ea typeface="+mn-ea"/>
                <a:cs typeface="+mn-cs"/>
              </a:rPr>
              <a:t>Opportunities for Female Soldiers for updated information and </a:t>
            </a:r>
            <a:r>
              <a:rPr lang="en-US" sz="1200" b="1" i="0" u="none" strike="noStrike" kern="1200" baseline="0" dirty="0" smtClean="0">
                <a:solidFill>
                  <a:schemeClr val="tx1"/>
                </a:solidFill>
                <a:latin typeface="Arial" charset="0"/>
                <a:ea typeface="+mn-ea"/>
                <a:cs typeface="+mn-cs"/>
              </a:rPr>
              <a:t>SMOM 16-028</a:t>
            </a:r>
            <a:r>
              <a:rPr lang="en-US" sz="1200" b="0" i="0" u="none" strike="noStrike" kern="1200" baseline="0" dirty="0" smtClean="0">
                <a:solidFill>
                  <a:schemeClr val="tx1"/>
                </a:solidFill>
                <a:latin typeface="Arial" charset="0"/>
                <a:ea typeface="+mn-ea"/>
                <a:cs typeface="+mn-cs"/>
              </a:rPr>
              <a:t>.</a:t>
            </a:r>
          </a:p>
          <a:p>
            <a:r>
              <a:rPr lang="en-US" sz="1200" b="1" i="0" u="none" strike="noStrike" kern="1200" baseline="0" dirty="0" smtClean="0">
                <a:solidFill>
                  <a:schemeClr val="tx1"/>
                </a:solidFill>
                <a:latin typeface="Arial" charset="0"/>
                <a:ea typeface="+mn-ea"/>
                <a:cs typeface="+mn-cs"/>
              </a:rPr>
              <a:t>Border State Policy: </a:t>
            </a:r>
            <a:r>
              <a:rPr lang="en-US" sz="1200" b="0" i="0" u="none" strike="noStrike" kern="1200" baseline="0" dirty="0" smtClean="0">
                <a:solidFill>
                  <a:schemeClr val="tx1"/>
                </a:solidFill>
                <a:latin typeface="Arial" charset="0"/>
                <a:ea typeface="+mn-ea"/>
                <a:cs typeface="+mn-cs"/>
              </a:rPr>
              <a:t>A Soldier who becomes a resident of a bordering state may still be a member of that unit unless contrary to the laws of the state in which the unit is</a:t>
            </a:r>
          </a:p>
          <a:p>
            <a:r>
              <a:rPr lang="en-US" sz="1200" b="0" i="0" u="none" strike="noStrike" kern="1200" baseline="0" dirty="0" smtClean="0">
                <a:solidFill>
                  <a:schemeClr val="tx1"/>
                </a:solidFill>
                <a:latin typeface="Arial" charset="0"/>
                <a:ea typeface="+mn-ea"/>
                <a:cs typeface="+mn-cs"/>
              </a:rPr>
              <a:t>located (paragraph 4-9).</a:t>
            </a:r>
            <a:endParaRPr lang="en-US" altLang="en-US" dirty="0"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3128FEB9-4774-4F6D-A5AF-BB2089801C47}" type="slidenum">
              <a:rPr lang="en-US" altLang="en-US" sz="1200" smtClean="0"/>
              <a:pPr/>
              <a:t>11</a:t>
            </a:fld>
            <a:endParaRPr lang="en-US" altLang="en-US" sz="1200" dirty="0" smtClean="0"/>
          </a:p>
        </p:txBody>
      </p:sp>
    </p:spTree>
    <p:extLst>
      <p:ext uri="{BB962C8B-B14F-4D97-AF65-F5344CB8AC3E}">
        <p14:creationId xmlns:p14="http://schemas.microsoft.com/office/powerpoint/2010/main" val="3869984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Refer students to NGR 600-200, paragraph 4-21, 22, &amp; 24</a:t>
            </a:r>
          </a:p>
          <a:p>
            <a:r>
              <a:rPr lang="en-US" sz="1200" b="1" i="0" u="none" strike="noStrike" kern="1200" baseline="0" dirty="0" smtClean="0">
                <a:solidFill>
                  <a:schemeClr val="tx1"/>
                </a:solidFill>
                <a:latin typeface="Arial" charset="0"/>
                <a:ea typeface="+mn-ea"/>
                <a:cs typeface="+mn-cs"/>
              </a:rPr>
              <a:t>Key Points:</a:t>
            </a:r>
          </a:p>
          <a:p>
            <a:r>
              <a:rPr lang="en-US" sz="1200" b="0" i="0" u="none" strike="noStrike" kern="1200" baseline="0" dirty="0" smtClean="0">
                <a:solidFill>
                  <a:schemeClr val="tx1"/>
                </a:solidFill>
                <a:latin typeface="Arial" charset="0"/>
                <a:ea typeface="+mn-ea"/>
                <a:cs typeface="+mn-cs"/>
              </a:rPr>
              <a:t>Soldiers may be authorized to train with other units when it is in the best interest of the ARNG (NGR 600-200, para 4-21). Benefits of attachment are:</a:t>
            </a:r>
          </a:p>
          <a:p>
            <a:r>
              <a:rPr lang="en-US" sz="1200" b="0" i="0" u="none" strike="noStrike" kern="1200" baseline="0" dirty="0" smtClean="0">
                <a:solidFill>
                  <a:schemeClr val="tx1"/>
                </a:solidFill>
                <a:latin typeface="Arial" charset="0"/>
                <a:ea typeface="+mn-ea"/>
                <a:cs typeface="+mn-cs"/>
              </a:rPr>
              <a:t>a. Unit of assignment does not suffer a loss</a:t>
            </a:r>
          </a:p>
          <a:p>
            <a:r>
              <a:rPr lang="en-US" sz="1200" b="0" i="0" u="none" strike="noStrike" kern="1200" baseline="0" dirty="0" smtClean="0">
                <a:solidFill>
                  <a:schemeClr val="tx1"/>
                </a:solidFill>
                <a:latin typeface="Arial" charset="0"/>
                <a:ea typeface="+mn-ea"/>
                <a:cs typeface="+mn-cs"/>
              </a:rPr>
              <a:t>b. New Unit gains Soldier for up to one year</a:t>
            </a:r>
          </a:p>
          <a:p>
            <a:r>
              <a:rPr lang="en-US" sz="1200" b="0" i="0" u="none" strike="noStrike" kern="1200" baseline="0" dirty="0" smtClean="0">
                <a:solidFill>
                  <a:schemeClr val="tx1"/>
                </a:solidFill>
                <a:latin typeface="Arial" charset="0"/>
                <a:ea typeface="+mn-ea"/>
                <a:cs typeface="+mn-cs"/>
              </a:rPr>
              <a:t>c. Soldier’s pay is not interrupted</a:t>
            </a:r>
          </a:p>
          <a:p>
            <a:r>
              <a:rPr lang="en-US" sz="1200" b="0" i="0" u="none" strike="noStrike" kern="1200" baseline="0" dirty="0" smtClean="0">
                <a:solidFill>
                  <a:schemeClr val="tx1"/>
                </a:solidFill>
                <a:latin typeface="Arial" charset="0"/>
                <a:ea typeface="+mn-ea"/>
                <a:cs typeface="+mn-cs"/>
              </a:rPr>
              <a:t>Soldiers may be authorized attachment for more than one year in the following cases</a:t>
            </a:r>
          </a:p>
          <a:p>
            <a:r>
              <a:rPr lang="en-US" sz="1200" b="0" i="0" u="none" strike="noStrike" kern="1200" baseline="0" dirty="0" smtClean="0">
                <a:solidFill>
                  <a:schemeClr val="tx1"/>
                </a:solidFill>
                <a:latin typeface="Arial" charset="0"/>
                <a:ea typeface="+mn-ea"/>
                <a:cs typeface="+mn-cs"/>
              </a:rPr>
              <a:t>(NGR 600-200, para 4-22b):</a:t>
            </a:r>
          </a:p>
          <a:p>
            <a:r>
              <a:rPr lang="en-US" sz="1200" b="0" i="0" u="none" strike="noStrike" kern="1200" baseline="0" dirty="0" smtClean="0">
                <a:solidFill>
                  <a:schemeClr val="tx1"/>
                </a:solidFill>
                <a:latin typeface="Arial" charset="0"/>
                <a:ea typeface="+mn-ea"/>
                <a:cs typeface="+mn-cs"/>
              </a:rPr>
              <a:t>a. Support personnel (administrative, food service, supply and maintenance</a:t>
            </a:r>
          </a:p>
          <a:p>
            <a:r>
              <a:rPr lang="en-US" sz="1200" b="0" i="0" u="none" strike="noStrike" kern="1200" baseline="0" dirty="0" smtClean="0">
                <a:solidFill>
                  <a:schemeClr val="tx1"/>
                </a:solidFill>
                <a:latin typeface="Arial" charset="0"/>
                <a:ea typeface="+mn-ea"/>
                <a:cs typeface="+mn-cs"/>
              </a:rPr>
              <a:t>personnel).</a:t>
            </a:r>
          </a:p>
          <a:p>
            <a:r>
              <a:rPr lang="en-US" sz="1200" b="0" i="0" u="none" strike="noStrike" kern="1200" baseline="0" dirty="0" smtClean="0">
                <a:solidFill>
                  <a:schemeClr val="tx1"/>
                </a:solidFill>
                <a:latin typeface="Arial" charset="0"/>
                <a:ea typeface="+mn-ea"/>
                <a:cs typeface="+mn-cs"/>
              </a:rPr>
              <a:t>b. Candidates and additional staff, faculty and support personnel at Regional</a:t>
            </a:r>
          </a:p>
          <a:p>
            <a:r>
              <a:rPr lang="en-US" sz="1200" b="0" i="0" u="none" strike="noStrike" kern="1200" baseline="0" dirty="0" smtClean="0">
                <a:solidFill>
                  <a:schemeClr val="tx1"/>
                </a:solidFill>
                <a:latin typeface="Arial" charset="0"/>
                <a:ea typeface="+mn-ea"/>
                <a:cs typeface="+mn-cs"/>
              </a:rPr>
              <a:t>Training Institutes (RTIs).</a:t>
            </a:r>
          </a:p>
          <a:p>
            <a:r>
              <a:rPr lang="en-US" sz="1200" b="0" i="0" u="none" strike="noStrike" kern="1200" baseline="0" dirty="0" smtClean="0">
                <a:solidFill>
                  <a:schemeClr val="tx1"/>
                </a:solidFill>
                <a:latin typeface="Arial" charset="0"/>
                <a:ea typeface="+mn-ea"/>
                <a:cs typeface="+mn-cs"/>
              </a:rPr>
              <a:t>c. Soldiers who attend post-secondary institutions as civilian students may be attached to units, including those in other states, close to their schools during the academic year.</a:t>
            </a:r>
          </a:p>
          <a:p>
            <a:r>
              <a:rPr lang="en-US" sz="1200" b="0" i="0" u="none" strike="noStrike" kern="1200" baseline="0" dirty="0" smtClean="0">
                <a:solidFill>
                  <a:schemeClr val="tx1"/>
                </a:solidFill>
                <a:latin typeface="Arial" charset="0"/>
                <a:ea typeface="+mn-ea"/>
                <a:cs typeface="+mn-cs"/>
              </a:rPr>
              <a:t>Female Soldiers will not be attached to closed units or positions except for JFHQ </a:t>
            </a:r>
            <a:r>
              <a:rPr lang="en-US" sz="1200" b="0" i="0" u="none" strike="noStrike" kern="1200" baseline="0" dirty="0" err="1" smtClean="0">
                <a:solidFill>
                  <a:schemeClr val="tx1"/>
                </a:solidFill>
                <a:latin typeface="Arial" charset="0"/>
                <a:ea typeface="+mn-ea"/>
                <a:cs typeface="+mn-cs"/>
              </a:rPr>
              <a:t>augmentees</a:t>
            </a:r>
            <a:r>
              <a:rPr lang="en-US" sz="1200" b="0" i="0" u="none" strike="noStrike" kern="1200" baseline="0" dirty="0" smtClean="0">
                <a:solidFill>
                  <a:schemeClr val="tx1"/>
                </a:solidFill>
                <a:latin typeface="Arial" charset="0"/>
                <a:ea typeface="+mn-ea"/>
                <a:cs typeface="+mn-cs"/>
              </a:rPr>
              <a:t> and full time college students where the distance to their assigned units</a:t>
            </a:r>
          </a:p>
          <a:p>
            <a:r>
              <a:rPr lang="en-US" sz="1200" b="0" i="0" u="none" strike="noStrike" kern="1200" baseline="0" dirty="0" smtClean="0">
                <a:solidFill>
                  <a:schemeClr val="tx1"/>
                </a:solidFill>
                <a:latin typeface="Arial" charset="0"/>
                <a:ea typeface="+mn-ea"/>
                <a:cs typeface="+mn-cs"/>
              </a:rPr>
              <a:t>for training assemblies is impractical. Females must attend AT with the parent unit if attached to closed units/positions (NGR 600-200, para 4-22c, d). </a:t>
            </a:r>
          </a:p>
          <a:p>
            <a:r>
              <a:rPr lang="en-US" sz="1200" b="0" i="0" u="none" strike="noStrike" kern="1200" baseline="0" dirty="0" smtClean="0">
                <a:solidFill>
                  <a:schemeClr val="tx1"/>
                </a:solidFill>
                <a:latin typeface="Arial" charset="0"/>
                <a:ea typeface="+mn-ea"/>
                <a:cs typeface="+mn-cs"/>
              </a:rPr>
              <a:t>Relief from attachment will expire as stated on attachment orders unless sooner amended, rescinded, or when the Soldiers unit of assignment is called to active duty (4-24).</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Explain that if an ARNG unit vacancy is not available, Soldier may contact the USAR or another RC unit to obtain assignment. Be aware that direct transfer of Soldiers between the ARNG and the Air National Guard (ANG) is prohibited (4-4 c).</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Briefly discuss enlistment in other Armed Forces. Soldiers may be authorized this option if they have served 9 months after completion of IET and been awarded an MOS (4-25a).</a:t>
            </a:r>
          </a:p>
          <a:p>
            <a:r>
              <a:rPr lang="en-US" sz="1200" b="0" i="0" u="none" strike="noStrike" kern="1200" baseline="0" dirty="0" smtClean="0">
                <a:solidFill>
                  <a:schemeClr val="tx1"/>
                </a:solidFill>
                <a:latin typeface="Arial" charset="0"/>
                <a:ea typeface="+mn-ea"/>
                <a:cs typeface="+mn-cs"/>
              </a:rPr>
              <a:t>Check on Learning:</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What are the benefits of attachment?</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Unit of assignment does not suffer a loss, New Unit gains Soldier for up to one year, Soldier's pay is not interrupted</a:t>
            </a:r>
          </a:p>
          <a:p>
            <a:r>
              <a:rPr lang="en-US" sz="1200" b="1" i="0" u="none" strike="noStrike" kern="1200" baseline="0" dirty="0" smtClean="0">
                <a:solidFill>
                  <a:schemeClr val="tx1"/>
                </a:solidFill>
                <a:latin typeface="Arial" charset="0"/>
                <a:ea typeface="+mn-ea"/>
                <a:cs typeface="+mn-cs"/>
              </a:rPr>
              <a:t>Ref: </a:t>
            </a:r>
            <a:r>
              <a:rPr lang="en-US" sz="1200" b="0" i="0" u="none" strike="noStrike" kern="1200" baseline="0" dirty="0" smtClean="0">
                <a:solidFill>
                  <a:schemeClr val="tx1"/>
                </a:solidFill>
                <a:latin typeface="Arial" charset="0"/>
                <a:ea typeface="+mn-ea"/>
                <a:cs typeface="+mn-cs"/>
              </a:rPr>
              <a:t>NGR 600-200, para 4-21</a:t>
            </a:r>
          </a:p>
          <a:p>
            <a:r>
              <a:rPr lang="en-US" sz="1200" b="0" i="0" u="none" strike="noStrike" kern="1200" baseline="0" dirty="0" smtClean="0">
                <a:solidFill>
                  <a:schemeClr val="tx1"/>
                </a:solidFill>
                <a:latin typeface="Arial" charset="0"/>
                <a:ea typeface="+mn-ea"/>
                <a:cs typeface="+mn-cs"/>
              </a:rPr>
              <a:t>Review Summary: During this learning step, we discussed interstate and intrastate transfers, as well as attachment. In the next learning step, we will talk about MOS reclassification and reassignment. Are there any questions?</a:t>
            </a:r>
            <a:endParaRPr lang="en-US" b="1" dirty="0"/>
          </a:p>
        </p:txBody>
      </p:sp>
      <p:sp>
        <p:nvSpPr>
          <p:cNvPr id="4" name="Slide Number Placeholder 3"/>
          <p:cNvSpPr>
            <a:spLocks noGrp="1"/>
          </p:cNvSpPr>
          <p:nvPr>
            <p:ph type="sldNum" sz="quarter" idx="10"/>
          </p:nvPr>
        </p:nvSpPr>
        <p:spPr/>
        <p:txBody>
          <a:bodyPr/>
          <a:lstStyle/>
          <a:p>
            <a:pPr>
              <a:defRPr/>
            </a:pPr>
            <a:fld id="{00726484-78AB-4C24-A4F1-59F5496C48E6}" type="slidenum">
              <a:rPr lang="en-US" altLang="en-US" smtClean="0"/>
              <a:pPr>
                <a:defRPr/>
              </a:pPr>
              <a:t>12</a:t>
            </a:fld>
            <a:endParaRPr lang="en-US" altLang="en-US" dirty="0"/>
          </a:p>
        </p:txBody>
      </p:sp>
    </p:spTree>
    <p:extLst>
      <p:ext uri="{BB962C8B-B14F-4D97-AF65-F5344CB8AC3E}">
        <p14:creationId xmlns:p14="http://schemas.microsoft.com/office/powerpoint/2010/main" val="656630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Sometimes a career change is necessary if a Soldier becomes bored with their current field, has issues with the leadership or is unable to get promoted in their</a:t>
            </a:r>
          </a:p>
          <a:p>
            <a:r>
              <a:rPr lang="en-US" sz="1200" b="0" i="0" u="none" strike="noStrike" kern="1200" baseline="0" dirty="0" smtClean="0">
                <a:solidFill>
                  <a:schemeClr val="tx1"/>
                </a:solidFill>
                <a:latin typeface="Arial" charset="0"/>
                <a:ea typeface="+mn-ea"/>
                <a:cs typeface="+mn-cs"/>
              </a:rPr>
              <a:t>current field. In this situation it may be best to consider other opportunities to reclassify or reassign the Soldier to a new job.</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Career management and Military Occupational Specialty Code (MOSC) were discussed in detail in “Provide Career Planning Assistance.” Remind students that DA Pam 611-21 refers to Military Occupational Classification and Structure. This information is detailed on the internet at:</a:t>
            </a:r>
          </a:p>
          <a:p>
            <a:r>
              <a:rPr lang="en-US" sz="1200" b="1" i="0" u="none" strike="noStrike" kern="1200" baseline="0" dirty="0" smtClean="0">
                <a:solidFill>
                  <a:schemeClr val="tx1"/>
                </a:solidFill>
                <a:latin typeface="Arial" charset="0"/>
                <a:ea typeface="+mn-ea"/>
                <a:cs typeface="+mn-cs"/>
              </a:rPr>
              <a:t>https://login.milsuite.mil/?goto=https%3A%2F%2Fwww.milsuite.mil%3A443%2F book%2Fgroups%2Fsmartbookdapam611-21</a:t>
            </a:r>
          </a:p>
          <a:p>
            <a:r>
              <a:rPr lang="en-US" sz="1200" b="1" i="0" u="none" strike="noStrike" kern="1200" baseline="0" dirty="0" smtClean="0">
                <a:solidFill>
                  <a:schemeClr val="tx1"/>
                </a:solidFill>
                <a:latin typeface="Arial" charset="0"/>
                <a:ea typeface="+mn-ea"/>
                <a:cs typeface="+mn-cs"/>
              </a:rPr>
              <a:t>(Click on the image on the slide to go to this website).</a:t>
            </a:r>
          </a:p>
          <a:p>
            <a:r>
              <a:rPr lang="en-US" sz="1200" b="1" i="0" u="none" strike="noStrike" kern="1200" baseline="0" dirty="0" smtClean="0">
                <a:solidFill>
                  <a:schemeClr val="tx1"/>
                </a:solidFill>
                <a:latin typeface="Arial" charset="0"/>
                <a:ea typeface="+mn-ea"/>
                <a:cs typeface="+mn-cs"/>
              </a:rPr>
              <a:t>Key Points:</a:t>
            </a:r>
          </a:p>
          <a:p>
            <a:r>
              <a:rPr lang="en-US" sz="1200" b="0" i="0" u="none" strike="noStrike" kern="1200" baseline="0" dirty="0" smtClean="0">
                <a:solidFill>
                  <a:schemeClr val="tx1"/>
                </a:solidFill>
                <a:latin typeface="Arial" charset="0"/>
                <a:ea typeface="+mn-ea"/>
                <a:cs typeface="+mn-cs"/>
              </a:rPr>
              <a:t>Review the following chapters on the </a:t>
            </a:r>
            <a:r>
              <a:rPr lang="en-US" sz="1200" b="0" i="0" u="none" strike="noStrike" kern="1200" baseline="0" dirty="0" err="1" smtClean="0">
                <a:solidFill>
                  <a:schemeClr val="tx1"/>
                </a:solidFill>
                <a:latin typeface="Arial" charset="0"/>
                <a:ea typeface="+mn-ea"/>
                <a:cs typeface="+mn-cs"/>
              </a:rPr>
              <a:t>Smartbook</a:t>
            </a:r>
            <a:r>
              <a:rPr lang="en-US" sz="1200" b="0" i="0" u="none" strike="noStrike" kern="1200" baseline="0" dirty="0" smtClean="0">
                <a:solidFill>
                  <a:schemeClr val="tx1"/>
                </a:solidFill>
                <a:latin typeface="Arial" charset="0"/>
                <a:ea typeface="+mn-ea"/>
                <a:cs typeface="+mn-cs"/>
              </a:rPr>
              <a:t> DA Pam 611-21 website:</a:t>
            </a:r>
          </a:p>
          <a:p>
            <a:r>
              <a:rPr lang="en-US" sz="1200" b="0" i="0" u="none" strike="noStrike" kern="1200" baseline="0" dirty="0" smtClean="0">
                <a:solidFill>
                  <a:schemeClr val="tx1"/>
                </a:solidFill>
                <a:latin typeface="Arial" charset="0"/>
                <a:ea typeface="+mn-ea"/>
                <a:cs typeface="+mn-cs"/>
              </a:rPr>
              <a:t>a. Chapter 9: Enlisted Classification System</a:t>
            </a:r>
          </a:p>
          <a:p>
            <a:r>
              <a:rPr lang="en-US" sz="1200" b="0" i="0" u="none" strike="noStrike" kern="1200" baseline="0" dirty="0" smtClean="0">
                <a:solidFill>
                  <a:schemeClr val="tx1"/>
                </a:solidFill>
                <a:latin typeface="Arial" charset="0"/>
                <a:ea typeface="+mn-ea"/>
                <a:cs typeface="+mn-cs"/>
              </a:rPr>
              <a:t>b. Chapter 10: Enlisted MOS Specifications, Standards of Grade, Physical Demands and Career Progression Charts</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What do you tell a Soldier that walks into your office and wants to reclassify to a different MOS? (Pick an MOS and look up requirements/criteria on the website).</a:t>
            </a:r>
          </a:p>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In some situations, Soldiers may have an interest in pursuing a different route, and instead of remaining enlisted, they may want to know what their options are for becoming a Commissioned Officer or a Warrant Officer. For this lesson we will discuss the basic eligibility requirements; however, it is wise to refer them to the Officer Strength Manager for more details if they are seriously interested.</a:t>
            </a:r>
          </a:p>
        </p:txBody>
      </p:sp>
      <p:sp>
        <p:nvSpPr>
          <p:cNvPr id="4" name="Slide Number Placeholder 3"/>
          <p:cNvSpPr>
            <a:spLocks noGrp="1"/>
          </p:cNvSpPr>
          <p:nvPr>
            <p:ph type="sldNum" sz="quarter" idx="10"/>
          </p:nvPr>
        </p:nvSpPr>
        <p:spPr/>
        <p:txBody>
          <a:bodyPr/>
          <a:lstStyle/>
          <a:p>
            <a:pPr>
              <a:defRPr/>
            </a:pPr>
            <a:fld id="{00726484-78AB-4C24-A4F1-59F5496C48E6}" type="slidenum">
              <a:rPr lang="en-US" altLang="en-US" smtClean="0"/>
              <a:pPr>
                <a:defRPr/>
              </a:pPr>
              <a:t>13</a:t>
            </a:fld>
            <a:endParaRPr lang="en-US" altLang="en-US" dirty="0"/>
          </a:p>
        </p:txBody>
      </p:sp>
    </p:spTree>
    <p:extLst>
      <p:ext uri="{BB962C8B-B14F-4D97-AF65-F5344CB8AC3E}">
        <p14:creationId xmlns:p14="http://schemas.microsoft.com/office/powerpoint/2010/main" val="2688444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mn-cs"/>
              </a:rPr>
              <a:t>Commissioned Officer/Warrant Officer Eligibility:</a:t>
            </a:r>
          </a:p>
          <a:p>
            <a:r>
              <a:rPr lang="en-US" sz="1200" b="1" i="0" u="none" strike="noStrike" kern="1200" baseline="0" dirty="0" smtClean="0">
                <a:solidFill>
                  <a:schemeClr val="tx1"/>
                </a:solidFill>
                <a:latin typeface="Arial" charset="0"/>
                <a:ea typeface="+mn-ea"/>
                <a:cs typeface="+mn-cs"/>
              </a:rPr>
              <a:t>Commissioned Officers: </a:t>
            </a:r>
            <a:r>
              <a:rPr lang="en-US" sz="1200" b="0" i="0" u="none" strike="noStrike" kern="1200" baseline="0" dirty="0" smtClean="0">
                <a:solidFill>
                  <a:schemeClr val="tx1"/>
                </a:solidFill>
                <a:latin typeface="Arial" charset="0"/>
                <a:ea typeface="+mn-ea"/>
                <a:cs typeface="+mn-cs"/>
              </a:rPr>
              <a:t>Refer students to NGR 600-100, para 2-7 and PPOM 12-025, para 5 for eligibility criteria</a:t>
            </a:r>
          </a:p>
          <a:p>
            <a:r>
              <a:rPr lang="en-US" sz="1200" b="0" i="0" u="none" strike="noStrike" kern="1200" baseline="0" dirty="0" smtClean="0">
                <a:solidFill>
                  <a:schemeClr val="tx1"/>
                </a:solidFill>
                <a:latin typeface="Arial" charset="0"/>
                <a:ea typeface="+mn-ea"/>
                <a:cs typeface="+mn-cs"/>
              </a:rPr>
              <a:t>a. Minimum age is 18; Maximum age depends on which OCS program Soldier attends</a:t>
            </a:r>
          </a:p>
          <a:p>
            <a:r>
              <a:rPr lang="en-US" sz="1200" b="0" i="0" u="none" strike="noStrike" kern="1200" baseline="0" dirty="0" smtClean="0">
                <a:solidFill>
                  <a:schemeClr val="tx1"/>
                </a:solidFill>
                <a:latin typeface="Arial" charset="0"/>
                <a:ea typeface="+mn-ea"/>
                <a:cs typeface="+mn-cs"/>
              </a:rPr>
              <a:t>b. GT Score: 110</a:t>
            </a:r>
          </a:p>
          <a:p>
            <a:r>
              <a:rPr lang="en-US" sz="1200" b="0" i="0" u="none" strike="noStrike" kern="1200" baseline="0" dirty="0" smtClean="0">
                <a:solidFill>
                  <a:schemeClr val="tx1"/>
                </a:solidFill>
                <a:latin typeface="Arial" charset="0"/>
                <a:ea typeface="+mn-ea"/>
                <a:cs typeface="+mn-cs"/>
              </a:rPr>
              <a:t>c. Education: 90 semester hours toward an accredited degree for State or Accelerated OCS</a:t>
            </a:r>
          </a:p>
          <a:p>
            <a:r>
              <a:rPr lang="en-US" sz="1200" b="1" i="0" u="none" strike="noStrike" kern="1200" baseline="0" dirty="0" smtClean="0">
                <a:solidFill>
                  <a:schemeClr val="tx1"/>
                </a:solidFill>
                <a:latin typeface="Arial" charset="0"/>
                <a:ea typeface="+mn-ea"/>
                <a:cs typeface="+mn-cs"/>
              </a:rPr>
              <a:t>Warrant Officers: </a:t>
            </a:r>
            <a:r>
              <a:rPr lang="en-US" sz="1200" b="0" i="0" u="none" strike="noStrike" kern="1200" baseline="0" dirty="0" smtClean="0">
                <a:solidFill>
                  <a:schemeClr val="tx1"/>
                </a:solidFill>
                <a:latin typeface="Arial" charset="0"/>
                <a:ea typeface="+mn-ea"/>
                <a:cs typeface="+mn-cs"/>
              </a:rPr>
              <a:t>Refer students to NGR 600-101, para 2-7 for eligibility criteria</a:t>
            </a:r>
          </a:p>
          <a:p>
            <a:r>
              <a:rPr lang="en-US" sz="1200" b="0" i="0" u="none" strike="noStrike" kern="1200" baseline="0" dirty="0" smtClean="0">
                <a:solidFill>
                  <a:schemeClr val="tx1"/>
                </a:solidFill>
                <a:latin typeface="Arial" charset="0"/>
                <a:ea typeface="+mn-ea"/>
                <a:cs typeface="+mn-cs"/>
              </a:rPr>
              <a:t>a. Minimum age is 18:</a:t>
            </a:r>
          </a:p>
          <a:p>
            <a:r>
              <a:rPr lang="en-US" sz="1200" b="0" i="0" u="none" strike="noStrike" kern="1200" baseline="0" dirty="0" smtClean="0">
                <a:solidFill>
                  <a:schemeClr val="tx1"/>
                </a:solidFill>
                <a:latin typeface="Arial" charset="0"/>
                <a:ea typeface="+mn-ea"/>
                <a:cs typeface="+mn-cs"/>
              </a:rPr>
              <a:t>(1) Technical WO: Not more than 46-years of age on the effective date of initial appointment to WO1 and must not have reached their 46th birthday prior to appointment.</a:t>
            </a:r>
          </a:p>
          <a:p>
            <a:r>
              <a:rPr lang="en-US" sz="1200" b="0" i="0" u="none" strike="noStrike" kern="1200" baseline="0" dirty="0" smtClean="0">
                <a:solidFill>
                  <a:schemeClr val="tx1"/>
                </a:solidFill>
                <a:latin typeface="Arial" charset="0"/>
                <a:ea typeface="+mn-ea"/>
                <a:cs typeface="+mn-cs"/>
              </a:rPr>
              <a:t>(2) Aviation WO: Not have reached their 33rd birthday at the convening of a Federal Recognition Board (FRB).</a:t>
            </a:r>
          </a:p>
          <a:p>
            <a:r>
              <a:rPr lang="en-US" sz="1200" b="0" i="0" u="none" strike="noStrike" kern="1200" baseline="0" dirty="0" smtClean="0">
                <a:solidFill>
                  <a:schemeClr val="tx1"/>
                </a:solidFill>
                <a:latin typeface="Arial" charset="0"/>
                <a:ea typeface="+mn-ea"/>
                <a:cs typeface="+mn-cs"/>
              </a:rPr>
              <a:t>b. GT Score: 110</a:t>
            </a:r>
          </a:p>
          <a:p>
            <a:r>
              <a:rPr lang="en-US" sz="1200" b="0" i="0" u="none" strike="noStrike" kern="1200" baseline="0" dirty="0" smtClean="0">
                <a:solidFill>
                  <a:schemeClr val="tx1"/>
                </a:solidFill>
                <a:latin typeface="Arial" charset="0"/>
                <a:ea typeface="+mn-ea"/>
                <a:cs typeface="+mn-cs"/>
              </a:rPr>
              <a:t>c. Education: Demonstrate understanding and proficiency of the English language, HS graduate (or GED)</a:t>
            </a:r>
          </a:p>
          <a:p>
            <a:r>
              <a:rPr lang="en-US" sz="1200" b="0" i="0" u="none" strike="noStrike" kern="1200" baseline="0" dirty="0" smtClean="0">
                <a:solidFill>
                  <a:schemeClr val="tx1"/>
                </a:solidFill>
                <a:latin typeface="Arial" charset="0"/>
                <a:ea typeface="+mn-ea"/>
                <a:cs typeface="+mn-cs"/>
              </a:rPr>
              <a:t>Check on Learning:</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What is the age requirements for an Aviation WO?</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Minimum age is 18 and not more than 32 years of age at the convening of an FRB</a:t>
            </a:r>
          </a:p>
          <a:p>
            <a:r>
              <a:rPr lang="en-US" sz="1200" b="1" i="0" u="none" strike="noStrike" kern="1200" baseline="0" dirty="0" smtClean="0">
                <a:solidFill>
                  <a:schemeClr val="tx1"/>
                </a:solidFill>
                <a:latin typeface="Arial" charset="0"/>
                <a:ea typeface="+mn-ea"/>
                <a:cs typeface="+mn-cs"/>
              </a:rPr>
              <a:t>Ref: </a:t>
            </a:r>
            <a:r>
              <a:rPr lang="en-US" sz="1200" b="0" i="0" u="none" strike="noStrike" kern="1200" baseline="0" dirty="0" smtClean="0">
                <a:solidFill>
                  <a:schemeClr val="tx1"/>
                </a:solidFill>
                <a:latin typeface="Arial" charset="0"/>
                <a:ea typeface="+mn-ea"/>
                <a:cs typeface="+mn-cs"/>
              </a:rPr>
              <a:t>NGR 600-101, para 2-7 for eligibility criteria</a:t>
            </a:r>
          </a:p>
          <a:p>
            <a:r>
              <a:rPr lang="en-US" sz="1200" b="0" i="0" u="none" strike="noStrike" kern="1200" baseline="0" dirty="0" smtClean="0">
                <a:solidFill>
                  <a:schemeClr val="tx1"/>
                </a:solidFill>
                <a:latin typeface="Arial" charset="0"/>
                <a:ea typeface="+mn-ea"/>
                <a:cs typeface="+mn-cs"/>
              </a:rPr>
              <a:t>Review Summary: During this learning step, we discussed MOS reclassification and reassignment. Next, we are going to talk about another alternative to separation: The Inactive</a:t>
            </a:r>
          </a:p>
          <a:p>
            <a:r>
              <a:rPr lang="en-US" sz="1200" b="0" i="0" u="none" strike="noStrike" kern="1200" baseline="0" dirty="0" smtClean="0">
                <a:solidFill>
                  <a:schemeClr val="tx1"/>
                </a:solidFill>
                <a:latin typeface="Arial" charset="0"/>
                <a:ea typeface="+mn-ea"/>
                <a:cs typeface="+mn-cs"/>
              </a:rPr>
              <a:t>National Guard (ING). Are there any questions?</a:t>
            </a:r>
          </a:p>
          <a:p>
            <a:endParaRPr lang="en-US" dirty="0"/>
          </a:p>
        </p:txBody>
      </p:sp>
      <p:sp>
        <p:nvSpPr>
          <p:cNvPr id="4" name="Slide Number Placeholder 3"/>
          <p:cNvSpPr>
            <a:spLocks noGrp="1"/>
          </p:cNvSpPr>
          <p:nvPr>
            <p:ph type="sldNum" sz="quarter" idx="10"/>
          </p:nvPr>
        </p:nvSpPr>
        <p:spPr/>
        <p:txBody>
          <a:bodyPr/>
          <a:lstStyle/>
          <a:p>
            <a:pPr>
              <a:defRPr/>
            </a:pPr>
            <a:fld id="{00726484-78AB-4C24-A4F1-59F5496C48E6}" type="slidenum">
              <a:rPr lang="en-US" altLang="en-US" smtClean="0"/>
              <a:pPr>
                <a:defRPr/>
              </a:pPr>
              <a:t>14</a:t>
            </a:fld>
            <a:endParaRPr lang="en-US" altLang="en-US" dirty="0"/>
          </a:p>
        </p:txBody>
      </p:sp>
    </p:spTree>
    <p:extLst>
      <p:ext uri="{BB962C8B-B14F-4D97-AF65-F5344CB8AC3E}">
        <p14:creationId xmlns:p14="http://schemas.microsoft.com/office/powerpoint/2010/main" val="412066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Now we are going to discuss the Inactive Army National Guard (ING) Program. This option should be used as a last alternative before considering separation or discharge.</a:t>
            </a:r>
          </a:p>
          <a:p>
            <a:r>
              <a:rPr lang="en-US" sz="1200" b="1" i="0" u="none" strike="noStrike" kern="1200" baseline="0" dirty="0" smtClean="0">
                <a:solidFill>
                  <a:schemeClr val="tx1"/>
                </a:solidFill>
                <a:latin typeface="Arial" charset="0"/>
                <a:ea typeface="+mn-ea"/>
                <a:cs typeface="+mn-cs"/>
              </a:rPr>
              <a:t>Refer Students to NGR 614-1.</a:t>
            </a:r>
          </a:p>
          <a:p>
            <a:r>
              <a:rPr lang="en-US" sz="1200" b="1" i="0" u="none" strike="noStrike" kern="1200" baseline="0" dirty="0" smtClean="0">
                <a:solidFill>
                  <a:schemeClr val="tx1"/>
                </a:solidFill>
                <a:latin typeface="Arial" charset="0"/>
                <a:ea typeface="+mn-ea"/>
                <a:cs typeface="+mn-cs"/>
              </a:rPr>
              <a:t>Facilitate the following questions:</a:t>
            </a:r>
          </a:p>
          <a:p>
            <a:r>
              <a:rPr lang="en-US" sz="1200" b="1" i="0" u="none" strike="noStrike" kern="1200" baseline="0" dirty="0" smtClean="0">
                <a:solidFill>
                  <a:schemeClr val="tx1"/>
                </a:solidFill>
                <a:latin typeface="Arial" charset="0"/>
                <a:ea typeface="+mn-ea"/>
                <a:cs typeface="+mn-cs"/>
              </a:rPr>
              <a:t>Question: What is the Inactive Army National Guard (ING)?</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An administrative category that allows Soldiers to remain in the ARNG when, for various reasons, they are unable to satisfactorily participate in regularly scheduled training assemblies and/or annual training (paragraph 1-1).</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New guidance implemented in September 2014 now allows Officers to participate in the ING, with the exception of 2LT’s and WO1’s (PPOM 14-015 Implementation Guidance for Assigning Commissioned Officers and Warrant Officers to the ING).</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When a Soldier transfers into the ING, they are put in an inactive status and there is no credit for service accrued for retirement (paragraph 1-7b). They may only earn  retirement points while temporarily transferred into active status for attending AT or resident military schools (paragraph 2-19).</a:t>
            </a:r>
          </a:p>
          <a:p>
            <a:r>
              <a:rPr lang="en-US" sz="1200" b="1" i="0" u="none" strike="noStrike" kern="1200" baseline="0" dirty="0" smtClean="0">
                <a:solidFill>
                  <a:schemeClr val="tx1"/>
                </a:solidFill>
                <a:latin typeface="Arial" charset="0"/>
                <a:ea typeface="+mn-ea"/>
                <a:cs typeface="+mn-cs"/>
              </a:rPr>
              <a:t>Question: What are some reasons for a Soldier to request transfer into the ING?</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Change of residence, incompatible with civilian employment, temporary overseas or out-of-state residency, temporary medical disqualification, pregnancy,</a:t>
            </a:r>
          </a:p>
          <a:p>
            <a:r>
              <a:rPr lang="en-US" sz="1200" b="0" i="0" u="none" strike="noStrike" kern="1200" baseline="0" dirty="0" smtClean="0">
                <a:solidFill>
                  <a:schemeClr val="tx1"/>
                </a:solidFill>
                <a:latin typeface="Arial" charset="0"/>
                <a:ea typeface="+mn-ea"/>
                <a:cs typeface="+mn-cs"/>
              </a:rPr>
              <a:t>valid reason for delay from entering an active duty with their unit when mobilized, alternative to IRR, etc. (see paragraph 2-1).</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Discuss reasons why a Soldier may be involuntarily transferred into the ING by TAG (per paragraph 2-1b (1)-(6)).</a:t>
            </a:r>
          </a:p>
          <a:p>
            <a:r>
              <a:rPr lang="en-US" sz="1200" b="1" i="0" u="none" strike="noStrike" kern="1200" baseline="0" dirty="0" smtClean="0">
                <a:solidFill>
                  <a:schemeClr val="tx1"/>
                </a:solidFill>
                <a:latin typeface="Arial" charset="0"/>
                <a:ea typeface="+mn-ea"/>
                <a:cs typeface="+mn-cs"/>
              </a:rPr>
              <a:t>Question: What are some reasons for Soldiers not to be authorized to transfer into ING?</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Disciplinary or punitive action, under suspension of favorable personnel action, ROTC Simultaneous Membership Program (SMP) participants, or Soldiers originally enlisted into the ARNG by way of the RFP program (paragraph 2-2).</a:t>
            </a:r>
          </a:p>
          <a:p>
            <a:r>
              <a:rPr lang="en-US" sz="1200" b="1" i="0" u="none" strike="noStrike" kern="1200" baseline="0" dirty="0" smtClean="0">
                <a:solidFill>
                  <a:schemeClr val="tx1"/>
                </a:solidFill>
                <a:latin typeface="Arial" charset="0"/>
                <a:ea typeface="+mn-ea"/>
                <a:cs typeface="+mn-cs"/>
              </a:rPr>
              <a:t>Question: What are Soldiers in the ING entitled to?</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Soldiers receive longevity credit for basic pay purposes and are given opportunities to maintain MOS proficiency. They are not entitled to IDT pay, compensation for distance learning programs or online military education courses. They are also ineligible for promotion (paragraph 2-3).</a:t>
            </a:r>
          </a:p>
          <a:p>
            <a:r>
              <a:rPr lang="en-US" sz="1200" b="1" i="0" u="none" strike="noStrike" kern="1200" baseline="0" dirty="0" smtClean="0">
                <a:solidFill>
                  <a:schemeClr val="tx1"/>
                </a:solidFill>
                <a:latin typeface="Arial" charset="0"/>
                <a:ea typeface="+mn-ea"/>
                <a:cs typeface="+mn-cs"/>
              </a:rPr>
              <a:t>Question: What is the time limit on assignment to the ING?</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Soldiers who have a remaining active status obligation and are expected to return to active status may transfer to ING for a period of one year or less. Temporary</a:t>
            </a:r>
          </a:p>
          <a:p>
            <a:r>
              <a:rPr lang="en-US" sz="1200" b="0" i="0" u="none" strike="noStrike" kern="1200" baseline="0" dirty="0" smtClean="0">
                <a:solidFill>
                  <a:schemeClr val="tx1"/>
                </a:solidFill>
                <a:latin typeface="Arial" charset="0"/>
                <a:ea typeface="+mn-ea"/>
                <a:cs typeface="+mn-cs"/>
              </a:rPr>
              <a:t>assignment for religious missionary programs – up to 3 years. Soldiers who leave active status with or without a remaining MSO and are eligible and desire to maintain a connection with the ARNG may transfer to the ING until attaining mandatory retirement age (paragraph 2-4).</a:t>
            </a:r>
          </a:p>
          <a:p>
            <a:r>
              <a:rPr lang="en-US" sz="1200" b="1" i="0" u="none" strike="noStrike" kern="1200" baseline="0" dirty="0" smtClean="0">
                <a:solidFill>
                  <a:schemeClr val="tx1"/>
                </a:solidFill>
                <a:latin typeface="Arial" charset="0"/>
                <a:ea typeface="+mn-ea"/>
                <a:cs typeface="+mn-cs"/>
              </a:rPr>
              <a:t>Question: What is Annual Muster?</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A yearly assembly for members of the ING that can be held concurrently with regularly scheduled unit training assembly anytime between November and</a:t>
            </a:r>
          </a:p>
          <a:p>
            <a:r>
              <a:rPr lang="en-US" sz="1200" b="0" i="0" u="none" strike="noStrike" kern="1200" baseline="0" dirty="0" smtClean="0">
                <a:solidFill>
                  <a:schemeClr val="tx1"/>
                </a:solidFill>
                <a:latin typeface="Arial" charset="0"/>
                <a:ea typeface="+mn-ea"/>
                <a:cs typeface="+mn-cs"/>
              </a:rPr>
              <a:t>August of each FY. The purpose of the muster is to determine availability for mobilization, inform of unit training plans/objectives, conduct showdown inspection,</a:t>
            </a:r>
          </a:p>
          <a:p>
            <a:r>
              <a:rPr lang="en-US" sz="1200" b="0" i="0" u="none" strike="noStrike" kern="1200" baseline="0" dirty="0" smtClean="0">
                <a:solidFill>
                  <a:schemeClr val="tx1"/>
                </a:solidFill>
                <a:latin typeface="Arial" charset="0"/>
                <a:ea typeface="+mn-ea"/>
                <a:cs typeface="+mn-cs"/>
              </a:rPr>
              <a:t>update personnel records, determine requirements for immunizations/x-rays, conduct annual periodic health assessment, maintain MOS proficiency and discuss the benefit</a:t>
            </a:r>
          </a:p>
          <a:p>
            <a:r>
              <a:rPr lang="en-US" sz="1200" b="0" i="0" u="none" strike="noStrike" kern="1200" baseline="0" dirty="0" smtClean="0">
                <a:solidFill>
                  <a:schemeClr val="tx1"/>
                </a:solidFill>
                <a:latin typeface="Arial" charset="0"/>
                <a:ea typeface="+mn-ea"/>
                <a:cs typeface="+mn-cs"/>
              </a:rPr>
              <a:t>of transferring back to an active status (paragraph 2-11).</a:t>
            </a:r>
          </a:p>
          <a:p>
            <a:r>
              <a:rPr lang="en-US" sz="1200" b="1" i="0" u="none" strike="noStrike" kern="1200" baseline="0" dirty="0" smtClean="0">
                <a:solidFill>
                  <a:schemeClr val="tx1"/>
                </a:solidFill>
                <a:latin typeface="Arial" charset="0"/>
                <a:ea typeface="+mn-ea"/>
                <a:cs typeface="+mn-cs"/>
              </a:rPr>
              <a:t>Question: Do Soldiers attend training while in the ING?</a:t>
            </a:r>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Annual Training attendance is encouraged and can be done without regard to position vacancy. ING Soldiers who volunteer to attend AT will be transferred on</a:t>
            </a:r>
          </a:p>
          <a:p>
            <a:r>
              <a:rPr lang="en-US" sz="1200" b="0" i="0" u="none" strike="noStrike" kern="1200" baseline="0" dirty="0" smtClean="0">
                <a:solidFill>
                  <a:schemeClr val="tx1"/>
                </a:solidFill>
                <a:latin typeface="Arial" charset="0"/>
                <a:ea typeface="+mn-ea"/>
                <a:cs typeface="+mn-cs"/>
              </a:rPr>
              <a:t>orders no earlier than the first day of the reporting month, but at least 15 days before the first day of AT. They will revert to the ING no later than 7 days following the last</a:t>
            </a:r>
          </a:p>
          <a:p>
            <a:r>
              <a:rPr lang="en-US" sz="1200" b="0" i="0" u="none" strike="noStrike" kern="1200" baseline="0" dirty="0" smtClean="0">
                <a:solidFill>
                  <a:schemeClr val="tx1"/>
                </a:solidFill>
                <a:latin typeface="Arial" charset="0"/>
                <a:ea typeface="+mn-ea"/>
                <a:cs typeface="+mn-cs"/>
              </a:rPr>
              <a:t>day of AT. ING Soldiers are not authorized to perform weekend drills (paragraph 2-17). ING Soldiers are encouraged to participate in Regional Training Institutes and</a:t>
            </a:r>
          </a:p>
          <a:p>
            <a:r>
              <a:rPr lang="en-US" sz="1200" b="0" i="0" u="none" strike="noStrike" kern="1200" baseline="0" dirty="0" smtClean="0">
                <a:solidFill>
                  <a:schemeClr val="tx1"/>
                </a:solidFill>
                <a:latin typeface="Arial" charset="0"/>
                <a:ea typeface="+mn-ea"/>
                <a:cs typeface="+mn-cs"/>
              </a:rPr>
              <a:t>military correspondence course programs to increase MOS proficiency (paragraph 2-16).</a:t>
            </a:r>
          </a:p>
          <a:p>
            <a:r>
              <a:rPr lang="en-US" sz="1200" b="1" i="0" u="none" strike="noStrike" kern="1200" baseline="0" dirty="0" smtClean="0">
                <a:solidFill>
                  <a:schemeClr val="tx1"/>
                </a:solidFill>
                <a:latin typeface="Arial" charset="0"/>
                <a:ea typeface="+mn-ea"/>
                <a:cs typeface="+mn-cs"/>
              </a:rPr>
              <a:t>Question: What happens to a Soldier’s incentives (Selected Reserve Incentive Program – SRIP) while in the ING?</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The SRIP will be suspended temporarily while in the ING, with termination after one year in the ING. The SRIP may be reinstated if the Soldier extends their</a:t>
            </a:r>
          </a:p>
          <a:p>
            <a:r>
              <a:rPr lang="en-US" sz="1200" b="0" i="0" u="none" strike="noStrike" kern="1200" baseline="0" dirty="0" smtClean="0">
                <a:solidFill>
                  <a:schemeClr val="tx1"/>
                </a:solidFill>
                <a:latin typeface="Arial" charset="0"/>
                <a:ea typeface="+mn-ea"/>
                <a:cs typeface="+mn-cs"/>
              </a:rPr>
              <a:t>reenlistment agreement for the period of time equal to or greater than the time served in the ING, within 30 days of returning to active status. (paragraph 2-21).</a:t>
            </a:r>
          </a:p>
          <a:p>
            <a:r>
              <a:rPr lang="en-US" sz="1200" b="0" i="0" u="none" strike="noStrike" kern="1200" baseline="0" dirty="0" smtClean="0">
                <a:solidFill>
                  <a:schemeClr val="tx1"/>
                </a:solidFill>
                <a:latin typeface="Arial" charset="0"/>
                <a:ea typeface="+mn-ea"/>
                <a:cs typeface="+mn-cs"/>
              </a:rPr>
              <a:t>Check on Learning: </a:t>
            </a:r>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What are some reasons for Soldiers not to be authorized transfer into ING?</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Disciplinary or punitive action, under suspension of favorable personnel action, ROTC Simultaneous Membership Program (SMP) participants, or Soldiers originally enlisted into the ARNG by way of the RFP program.</a:t>
            </a:r>
          </a:p>
          <a:p>
            <a:r>
              <a:rPr lang="en-US" sz="1200" b="1" i="0" u="none" strike="noStrike" kern="1200" baseline="0" dirty="0" smtClean="0">
                <a:solidFill>
                  <a:schemeClr val="tx1"/>
                </a:solidFill>
                <a:latin typeface="Arial" charset="0"/>
                <a:ea typeface="+mn-ea"/>
                <a:cs typeface="+mn-cs"/>
              </a:rPr>
              <a:t>Ref: </a:t>
            </a:r>
            <a:r>
              <a:rPr lang="en-US" sz="1200" b="0" i="0" u="none" strike="noStrike" kern="1200" baseline="0" dirty="0" smtClean="0">
                <a:solidFill>
                  <a:schemeClr val="tx1"/>
                </a:solidFill>
                <a:latin typeface="Arial" charset="0"/>
                <a:ea typeface="+mn-ea"/>
                <a:cs typeface="+mn-cs"/>
              </a:rPr>
              <a:t>NGR 614-1, para 2-2</a:t>
            </a:r>
          </a:p>
          <a:p>
            <a:r>
              <a:rPr lang="en-US" sz="1200" b="0" i="0" u="none" strike="noStrike" kern="1200" baseline="0" dirty="0" smtClean="0">
                <a:solidFill>
                  <a:schemeClr val="tx1"/>
                </a:solidFill>
                <a:latin typeface="Arial" charset="0"/>
                <a:ea typeface="+mn-ea"/>
                <a:cs typeface="+mn-cs"/>
              </a:rPr>
              <a:t>Review Summary: During this learning step, we discussed the Inactive Guard or ING. Next, we are going to do a practical exercise. Are there any questions?</a:t>
            </a:r>
            <a:endParaRPr lang="en-US" altLang="en-US" b="1" dirty="0"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EA53F4FF-2A2D-42F3-BEDE-A3071907F706}" type="slidenum">
              <a:rPr lang="en-US" altLang="en-US" sz="1200" smtClean="0"/>
              <a:pPr/>
              <a:t>15</a:t>
            </a:fld>
            <a:endParaRPr lang="en-US" altLang="en-US" sz="1200" dirty="0" smtClean="0"/>
          </a:p>
        </p:txBody>
      </p:sp>
    </p:spTree>
    <p:extLst>
      <p:ext uri="{BB962C8B-B14F-4D97-AF65-F5344CB8AC3E}">
        <p14:creationId xmlns:p14="http://schemas.microsoft.com/office/powerpoint/2010/main" val="1540236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Develop:</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Facilitate a discussion on value and future use of the information that was just introduced by discussing the following factors:</a:t>
            </a:r>
          </a:p>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As a Unit Retention NCO, you are responsible for ensuring that your Soldiers consider the following factors before making the decision to separate, transfer or discharge:</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Click on the slide to display each factor one at a time.</a:t>
            </a:r>
          </a:p>
          <a:p>
            <a:r>
              <a:rPr lang="en-US" sz="1200" b="0" i="0" u="none" strike="noStrike" kern="1200" baseline="0" dirty="0" smtClean="0">
                <a:solidFill>
                  <a:schemeClr val="tx1"/>
                </a:solidFill>
                <a:latin typeface="Arial" charset="0"/>
                <a:ea typeface="+mn-ea"/>
                <a:cs typeface="+mn-cs"/>
              </a:rPr>
              <a:t>Check on Learning:</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What are some factors to consider before a Soldier makes a decision to separate, transfer or discharge?</a:t>
            </a:r>
          </a:p>
          <a:p>
            <a:r>
              <a:rPr lang="en-US" sz="1200" b="1" i="0" u="none" strike="noStrike" kern="1200" baseline="0" dirty="0" smtClean="0">
                <a:solidFill>
                  <a:schemeClr val="tx1"/>
                </a:solidFill>
                <a:latin typeface="Arial" charset="0"/>
                <a:ea typeface="+mn-ea"/>
                <a:cs typeface="+mn-cs"/>
              </a:rPr>
              <a:t>Answers: </a:t>
            </a:r>
            <a:r>
              <a:rPr lang="en-US" sz="1200" b="0" i="0" u="none" strike="noStrike" kern="1200" baseline="0" dirty="0" smtClean="0">
                <a:solidFill>
                  <a:schemeClr val="tx1"/>
                </a:solidFill>
                <a:latin typeface="Arial" charset="0"/>
                <a:ea typeface="+mn-ea"/>
                <a:cs typeface="+mn-cs"/>
              </a:rPr>
              <a:t>Position may be filled, Affect on SRIP, promotion, and/or retirement, Affect on career plans, and Long range eligibility</a:t>
            </a:r>
          </a:p>
          <a:p>
            <a:r>
              <a:rPr lang="en-US" sz="1200" b="1" i="0" u="none" strike="noStrike" kern="1200" baseline="0" dirty="0" smtClean="0">
                <a:solidFill>
                  <a:schemeClr val="tx1"/>
                </a:solidFill>
                <a:latin typeface="Arial" charset="0"/>
                <a:ea typeface="+mn-ea"/>
                <a:cs typeface="+mn-cs"/>
              </a:rPr>
              <a:t>Ref: </a:t>
            </a:r>
            <a:r>
              <a:rPr lang="en-US" sz="1200" b="0" i="0" u="none" strike="noStrike" kern="1200" baseline="0" dirty="0" smtClean="0">
                <a:solidFill>
                  <a:schemeClr val="tx1"/>
                </a:solidFill>
                <a:latin typeface="Arial" charset="0"/>
                <a:ea typeface="+mn-ea"/>
                <a:cs typeface="+mn-cs"/>
              </a:rPr>
              <a:t>NGR 601-1</a:t>
            </a:r>
          </a:p>
          <a:p>
            <a:r>
              <a:rPr lang="en-US" sz="1200" b="0" i="0" u="none" strike="noStrike" kern="1200" baseline="0" dirty="0" smtClean="0">
                <a:solidFill>
                  <a:schemeClr val="tx1"/>
                </a:solidFill>
                <a:latin typeface="Arial" charset="0"/>
                <a:ea typeface="+mn-ea"/>
                <a:cs typeface="+mn-cs"/>
              </a:rPr>
              <a:t>Review Summary: During this block of instruction, we discussed factors you should consider before making a decision to separate, transfer or discharge.</a:t>
            </a:r>
            <a:endParaRPr lang="en-US" dirty="0"/>
          </a:p>
        </p:txBody>
      </p:sp>
      <p:sp>
        <p:nvSpPr>
          <p:cNvPr id="4" name="Slide Number Placeholder 3"/>
          <p:cNvSpPr>
            <a:spLocks noGrp="1"/>
          </p:cNvSpPr>
          <p:nvPr>
            <p:ph type="sldNum" sz="quarter" idx="10"/>
          </p:nvPr>
        </p:nvSpPr>
        <p:spPr/>
        <p:txBody>
          <a:bodyPr/>
          <a:lstStyle/>
          <a:p>
            <a:pPr>
              <a:defRPr/>
            </a:pPr>
            <a:fld id="{00726484-78AB-4C24-A4F1-59F5496C48E6}" type="slidenum">
              <a:rPr lang="en-US" altLang="en-US" smtClean="0"/>
              <a:pPr>
                <a:defRPr/>
              </a:pPr>
              <a:t>16</a:t>
            </a:fld>
            <a:endParaRPr lang="en-US" altLang="en-US" dirty="0"/>
          </a:p>
        </p:txBody>
      </p:sp>
    </p:spTree>
    <p:extLst>
      <p:ext uri="{BB962C8B-B14F-4D97-AF65-F5344CB8AC3E}">
        <p14:creationId xmlns:p14="http://schemas.microsoft.com/office/powerpoint/2010/main" val="4228011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Summary: </a:t>
            </a:r>
            <a:r>
              <a:rPr lang="en-US" sz="1200" b="0" i="0" u="none" strike="noStrike" kern="1200" baseline="0" dirty="0" smtClean="0">
                <a:solidFill>
                  <a:schemeClr val="tx1"/>
                </a:solidFill>
                <a:latin typeface="Arial" charset="0"/>
                <a:ea typeface="+mn-ea"/>
                <a:cs typeface="+mn-cs"/>
              </a:rPr>
              <a:t>During this block of instruction, we discussed how to communicate alternatives to separation, transfer and discharge. You are now equipped to inform your Soldiers about the different options available to them so that they can make the best decisions for themselves and the ARNG.</a:t>
            </a:r>
            <a:endParaRPr lang="en-US" dirty="0"/>
          </a:p>
        </p:txBody>
      </p:sp>
      <p:sp>
        <p:nvSpPr>
          <p:cNvPr id="4" name="Slide Number Placeholder 3"/>
          <p:cNvSpPr>
            <a:spLocks noGrp="1"/>
          </p:cNvSpPr>
          <p:nvPr>
            <p:ph type="sldNum" sz="quarter" idx="10"/>
          </p:nvPr>
        </p:nvSpPr>
        <p:spPr/>
        <p:txBody>
          <a:bodyPr/>
          <a:lstStyle/>
          <a:p>
            <a:pPr>
              <a:defRPr/>
            </a:pPr>
            <a:fld id="{00726484-78AB-4C24-A4F1-59F5496C48E6}" type="slidenum">
              <a:rPr lang="en-US" altLang="en-US" smtClean="0"/>
              <a:pPr>
                <a:defRPr/>
              </a:pPr>
              <a:t>17</a:t>
            </a:fld>
            <a:endParaRPr lang="en-US" altLang="en-US" dirty="0"/>
          </a:p>
        </p:txBody>
      </p:sp>
    </p:spTree>
    <p:extLst>
      <p:ext uri="{BB962C8B-B14F-4D97-AF65-F5344CB8AC3E}">
        <p14:creationId xmlns:p14="http://schemas.microsoft.com/office/powerpoint/2010/main" val="379961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smtClean="0">
              <a:latin typeface="Arial" panose="020B0604020202020204" pitchFamily="34" charset="0"/>
            </a:endParaRPr>
          </a:p>
          <a:p>
            <a:endParaRPr lang="en-US" altLang="en-US" b="1" dirty="0" smtClean="0">
              <a:latin typeface="Arial" panose="020B0604020202020204" pitchFamily="34" charset="0"/>
            </a:endParaRPr>
          </a:p>
          <a:p>
            <a:endParaRPr lang="en-US" altLang="en-US" b="1" dirty="0" smtClean="0">
              <a:latin typeface="Arial" panose="020B0604020202020204" pitchFamily="34" charset="0"/>
            </a:endParaRPr>
          </a:p>
          <a:p>
            <a:endParaRPr lang="en-US" altLang="en-US" b="1"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31F04FFE-7E1F-40C6-B24A-9F83D711ACDB}" type="slidenum">
              <a:rPr lang="en-US" altLang="en-US" sz="1200" smtClean="0"/>
              <a:pPr/>
              <a:t>18</a:t>
            </a:fld>
            <a:endParaRPr lang="en-US" altLang="en-US" sz="1200" dirty="0" smtClean="0"/>
          </a:p>
        </p:txBody>
      </p:sp>
    </p:spTree>
    <p:extLst>
      <p:ext uri="{BB962C8B-B14F-4D97-AF65-F5344CB8AC3E}">
        <p14:creationId xmlns:p14="http://schemas.microsoft.com/office/powerpoint/2010/main" val="136360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Note: Facilitator should provide a motivator which captures the students' interest, discusses the importance of the topic and gives the consequences of failing to accomplish the task.  The following is an example of a motivator:</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Who </a:t>
            </a:r>
            <a:r>
              <a:rPr lang="en-US" sz="1200" b="0" i="0" u="none" strike="noStrike" kern="1200" baseline="0" dirty="0" smtClean="0">
                <a:solidFill>
                  <a:schemeClr val="tx1"/>
                </a:solidFill>
                <a:latin typeface="Arial" charset="0"/>
                <a:ea typeface="+mn-ea"/>
                <a:cs typeface="+mn-cs"/>
              </a:rPr>
              <a:t>has </a:t>
            </a:r>
            <a:r>
              <a:rPr lang="en-US" sz="1200" b="0" i="0" u="none" strike="noStrike" kern="1200" baseline="0" dirty="0" smtClean="0">
                <a:solidFill>
                  <a:schemeClr val="tx1"/>
                </a:solidFill>
                <a:latin typeface="Arial" charset="0"/>
                <a:ea typeface="+mn-ea"/>
                <a:cs typeface="+mn-cs"/>
              </a:rPr>
              <a:t>made, or know someone who has made, bad investments?</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Who </a:t>
            </a:r>
            <a:r>
              <a:rPr lang="en-US" sz="1200" b="0" i="0" u="none" strike="noStrike" kern="1200" baseline="0" dirty="0" smtClean="0">
                <a:solidFill>
                  <a:schemeClr val="tx1"/>
                </a:solidFill>
                <a:latin typeface="Arial" charset="0"/>
                <a:ea typeface="+mn-ea"/>
                <a:cs typeface="+mn-cs"/>
              </a:rPr>
              <a:t>regrets those bad investments?</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Does anyone know if the Military makes investments?</a:t>
            </a:r>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Motivator: </a:t>
            </a:r>
            <a:r>
              <a:rPr lang="en-US" sz="1200" b="0" i="0" u="none" strike="noStrike" kern="1200" baseline="0" dirty="0" smtClean="0">
                <a:solidFill>
                  <a:schemeClr val="tx1"/>
                </a:solidFill>
                <a:latin typeface="Arial" charset="0"/>
                <a:ea typeface="+mn-ea"/>
                <a:cs typeface="+mn-cs"/>
              </a:rPr>
              <a:t>The ARNG makes a minimum initial investment of $72,000 to test, enlist, train, and equip one new Soldier. The purpose of this investment, just like any other investment, is to have a return. That return is greatest when a Soldier goes beyond their initial contract. Your inability to communicate alternatives </a:t>
            </a:r>
            <a:r>
              <a:rPr lang="en-US" sz="1200" b="0" i="0" u="none" strike="noStrike" kern="1200" baseline="0" smtClean="0">
                <a:solidFill>
                  <a:schemeClr val="tx1"/>
                </a:solidFill>
                <a:latin typeface="Arial" charset="0"/>
                <a:ea typeface="+mn-ea"/>
                <a:cs typeface="+mn-cs"/>
              </a:rPr>
              <a:t>to separation </a:t>
            </a:r>
            <a:r>
              <a:rPr lang="en-US" sz="1200" b="0" i="0" u="none" strike="noStrike" kern="1200" baseline="0" dirty="0" smtClean="0">
                <a:solidFill>
                  <a:schemeClr val="tx1"/>
                </a:solidFill>
                <a:latin typeface="Arial" charset="0"/>
                <a:ea typeface="+mn-ea"/>
                <a:cs typeface="+mn-cs"/>
              </a:rPr>
              <a:t>correctly will result in a Soldier declining to continue their service. If this happens the ARNG loses far more than their initial investment. Let’s look at one scenario in which this happens and add up the cost. (Do the following math on a chart or dry erase board in front of the classroom.)</a:t>
            </a:r>
          </a:p>
          <a:p>
            <a:endParaRPr lang="en-US" sz="1200" b="0" i="0" u="none" strike="noStrike" kern="1200" baseline="0" dirty="0" smtClean="0">
              <a:solidFill>
                <a:schemeClr val="tx1"/>
              </a:solidFill>
              <a:latin typeface="Arial" charset="0"/>
              <a:ea typeface="+mn-ea"/>
              <a:cs typeface="+mn-cs"/>
            </a:endParaRPr>
          </a:p>
          <a:p>
            <a:r>
              <a:rPr lang="en-US" altLang="en-US" sz="1200" b="0" i="0" u="sng" strike="noStrike" kern="1200" baseline="0" dirty="0" smtClean="0">
                <a:solidFill>
                  <a:schemeClr val="tx1"/>
                </a:solidFill>
                <a:latin typeface="Arial" charset="0"/>
                <a:ea typeface="+mn-ea"/>
                <a:cs typeface="+mn-cs"/>
              </a:rPr>
              <a:t>Step One</a:t>
            </a:r>
            <a:r>
              <a:rPr lang="en-US" altLang="en-US" sz="1200" b="0" i="0" u="none" strike="noStrike" kern="1200" baseline="0" dirty="0" smtClean="0">
                <a:solidFill>
                  <a:schemeClr val="tx1"/>
                </a:solidFill>
                <a:latin typeface="Arial" charset="0"/>
                <a:ea typeface="+mn-ea"/>
                <a:cs typeface="+mn-cs"/>
              </a:rPr>
              <a:t>			</a:t>
            </a:r>
            <a:r>
              <a:rPr lang="en-US" altLang="en-US" sz="1200" b="0" i="0" u="sng" strike="noStrike" kern="1200" baseline="0" dirty="0" smtClean="0">
                <a:solidFill>
                  <a:schemeClr val="tx1"/>
                </a:solidFill>
                <a:latin typeface="Arial" charset="0"/>
                <a:ea typeface="+mn-ea"/>
                <a:cs typeface="+mn-cs"/>
              </a:rPr>
              <a:t>Step Two</a:t>
            </a:r>
          </a:p>
          <a:p>
            <a:r>
              <a:rPr lang="en-US" altLang="en-US" sz="1200" b="0" i="0" u="none" strike="noStrike" kern="1200" baseline="0" dirty="0" smtClean="0">
                <a:solidFill>
                  <a:schemeClr val="tx1"/>
                </a:solidFill>
                <a:latin typeface="Arial" charset="0"/>
                <a:ea typeface="+mn-ea"/>
                <a:cs typeface="+mn-cs"/>
              </a:rPr>
              <a:t>$72,000 Initial Investment		$172,000 Soldier Lost</a:t>
            </a:r>
          </a:p>
          <a:p>
            <a:r>
              <a:rPr lang="en-US" altLang="en-US" sz="1200" b="0" i="0" u="none" strike="noStrike" kern="1200" baseline="0" dirty="0" smtClean="0">
                <a:solidFill>
                  <a:schemeClr val="tx1"/>
                </a:solidFill>
                <a:latin typeface="Arial" charset="0"/>
                <a:ea typeface="+mn-ea"/>
                <a:cs typeface="+mn-cs"/>
              </a:rPr>
              <a:t>$20,000 Bonus			$ 72,000  Soldier One to Replace One Lost</a:t>
            </a:r>
          </a:p>
          <a:p>
            <a:r>
              <a:rPr lang="en-US" altLang="en-US" sz="1200" b="0" i="0" u="none" strike="noStrike" kern="1200" baseline="0" dirty="0" smtClean="0">
                <a:solidFill>
                  <a:schemeClr val="tx1"/>
                </a:solidFill>
                <a:latin typeface="Arial" charset="0"/>
                <a:ea typeface="+mn-ea"/>
                <a:cs typeface="+mn-cs"/>
              </a:rPr>
              <a:t>$45,000 SLRP Used to Date		</a:t>
            </a:r>
            <a:r>
              <a:rPr lang="en-US" altLang="en-US" sz="1200" b="0" i="0" u="sng" strike="noStrike" kern="1200" baseline="0" dirty="0" smtClean="0">
                <a:solidFill>
                  <a:schemeClr val="tx1"/>
                </a:solidFill>
                <a:latin typeface="Arial" charset="0"/>
                <a:ea typeface="+mn-ea"/>
                <a:cs typeface="+mn-cs"/>
              </a:rPr>
              <a:t>$ 72,000  Soldier Two to Replace One Lost</a:t>
            </a:r>
          </a:p>
          <a:p>
            <a:r>
              <a:rPr lang="en-US" altLang="en-US" sz="1200" b="0" i="0" u="none" strike="noStrike" kern="1200" baseline="0" dirty="0" smtClean="0">
                <a:solidFill>
                  <a:schemeClr val="tx1"/>
                </a:solidFill>
                <a:latin typeface="Arial" charset="0"/>
                <a:ea typeface="+mn-ea"/>
                <a:cs typeface="+mn-cs"/>
              </a:rPr>
              <a:t>$25,000 MGIB and Kicker Paid Out to Date	$316,000 Total Cost to Replace One Soldier </a:t>
            </a:r>
          </a:p>
          <a:p>
            <a:r>
              <a:rPr lang="en-US" altLang="en-US" sz="1200" b="0" i="0" u="sng" strike="noStrike" kern="1200" baseline="0" dirty="0" smtClean="0">
                <a:solidFill>
                  <a:schemeClr val="tx1"/>
                </a:solidFill>
                <a:latin typeface="Arial" charset="0"/>
                <a:ea typeface="+mn-ea"/>
                <a:cs typeface="+mn-cs"/>
              </a:rPr>
              <a:t>$10,000 Drill and AT Pay Career to Date </a:t>
            </a:r>
          </a:p>
          <a:p>
            <a:r>
              <a:rPr lang="en-US" altLang="en-US" sz="1200" b="0" i="0" u="none" strike="noStrike" kern="1200" baseline="0" dirty="0" smtClean="0">
                <a:solidFill>
                  <a:schemeClr val="tx1"/>
                </a:solidFill>
                <a:latin typeface="Arial" charset="0"/>
                <a:ea typeface="+mn-ea"/>
                <a:cs typeface="+mn-cs"/>
              </a:rPr>
              <a:t>$172,000 Total Lost Investment Lost</a:t>
            </a:r>
            <a:endParaRPr lang="en-US" altLang="en-US" b="0" u="none" dirty="0" smtClean="0">
              <a:latin typeface="Arial" panose="020B0604020202020204" pitchFamily="34" charset="0"/>
              <a:cs typeface="Times New Roman" panose="02020603050405020304" pitchFamily="18"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7E91126C-4102-4F64-81F4-533E89642C87}" type="slidenum">
              <a:rPr lang="en-US" altLang="en-US" sz="1200" smtClean="0"/>
              <a:pPr/>
              <a:t>2</a:t>
            </a:fld>
            <a:endParaRPr lang="en-US" altLang="en-US" sz="1200" dirty="0" smtClean="0"/>
          </a:p>
        </p:txBody>
      </p:sp>
    </p:spTree>
    <p:extLst>
      <p:ext uri="{BB962C8B-B14F-4D97-AF65-F5344CB8AC3E}">
        <p14:creationId xmlns:p14="http://schemas.microsoft.com/office/powerpoint/2010/main" val="248125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smtClean="0">
              <a:latin typeface="Arial" panose="020B0604020202020204" pitchFamily="34" charset="0"/>
            </a:endParaRPr>
          </a:p>
          <a:p>
            <a:endParaRPr lang="en-US" altLang="en-US" b="1" dirty="0" smtClean="0">
              <a:latin typeface="Arial" panose="020B0604020202020204" pitchFamily="34" charset="0"/>
            </a:endParaRPr>
          </a:p>
          <a:p>
            <a:endParaRPr lang="en-US" altLang="en-US" b="1" dirty="0" smtClean="0">
              <a:latin typeface="Arial" panose="020B0604020202020204" pitchFamily="34" charset="0"/>
            </a:endParaRPr>
          </a:p>
          <a:p>
            <a:endParaRPr lang="en-US" altLang="en-US" b="1"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31F04FFE-7E1F-40C6-B24A-9F83D711ACDB}" type="slidenum">
              <a:rPr lang="en-US" altLang="en-US" sz="1200" smtClean="0"/>
              <a:pPr/>
              <a:t>3</a:t>
            </a:fld>
            <a:endParaRPr lang="en-US" altLang="en-US" sz="1200" dirty="0" smtClean="0"/>
          </a:p>
        </p:txBody>
      </p:sp>
    </p:spTree>
    <p:extLst>
      <p:ext uri="{BB962C8B-B14F-4D97-AF65-F5344CB8AC3E}">
        <p14:creationId xmlns:p14="http://schemas.microsoft.com/office/powerpoint/2010/main" val="11514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Safety and Environmental information. </a:t>
            </a:r>
            <a:endParaRPr lang="en-US" dirty="0"/>
          </a:p>
        </p:txBody>
      </p:sp>
      <p:sp>
        <p:nvSpPr>
          <p:cNvPr id="4" name="Slide Number Placeholder 3"/>
          <p:cNvSpPr>
            <a:spLocks noGrp="1"/>
          </p:cNvSpPr>
          <p:nvPr>
            <p:ph type="sldNum" sz="quarter" idx="10"/>
          </p:nvPr>
        </p:nvSpPr>
        <p:spPr/>
        <p:txBody>
          <a:bodyPr/>
          <a:lstStyle/>
          <a:p>
            <a:pPr>
              <a:defRPr/>
            </a:pPr>
            <a:fld id="{00726484-78AB-4C24-A4F1-59F5496C48E6}" type="slidenum">
              <a:rPr lang="en-US" altLang="en-US" smtClean="0"/>
              <a:pPr>
                <a:defRPr/>
              </a:pPr>
              <a:t>4</a:t>
            </a:fld>
            <a:endParaRPr lang="en-US" altLang="en-US" dirty="0"/>
          </a:p>
        </p:txBody>
      </p:sp>
    </p:spTree>
    <p:extLst>
      <p:ext uri="{BB962C8B-B14F-4D97-AF65-F5344CB8AC3E}">
        <p14:creationId xmlns:p14="http://schemas.microsoft.com/office/powerpoint/2010/main" val="166123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Instructional Lead-In:</a:t>
            </a:r>
          </a:p>
          <a:p>
            <a:r>
              <a:rPr lang="en-US" sz="1200" b="0" i="0" u="none" strike="noStrike" kern="1200" baseline="0" dirty="0" smtClean="0">
                <a:solidFill>
                  <a:schemeClr val="tx1"/>
                </a:solidFill>
                <a:latin typeface="Arial" charset="0"/>
                <a:ea typeface="+mn-ea"/>
                <a:cs typeface="+mn-cs"/>
              </a:rPr>
              <a:t>The ARNG makes a substantial investment in training, time, equipment, and other related expenses when it enlists and trains Soldiers; approximately $72,500 per Soldier. As with</a:t>
            </a:r>
          </a:p>
          <a:p>
            <a:r>
              <a:rPr lang="en-US" sz="1200" b="0" i="0" u="none" strike="noStrike" kern="1200" baseline="0" dirty="0" smtClean="0">
                <a:solidFill>
                  <a:schemeClr val="tx1"/>
                </a:solidFill>
                <a:latin typeface="Arial" charset="0"/>
                <a:ea typeface="+mn-ea"/>
                <a:cs typeface="+mn-cs"/>
              </a:rPr>
              <a:t>anything in life, when you invest precious resources like time and money in something, you hope to see a return on your investment. Your role as a Unit Retention NCO is extremely</a:t>
            </a:r>
          </a:p>
          <a:p>
            <a:r>
              <a:rPr lang="en-US" sz="1200" b="0" i="0" u="none" strike="noStrike" kern="1200" baseline="0" dirty="0" smtClean="0">
                <a:solidFill>
                  <a:schemeClr val="tx1"/>
                </a:solidFill>
                <a:latin typeface="Arial" charset="0"/>
                <a:ea typeface="+mn-ea"/>
                <a:cs typeface="+mn-cs"/>
              </a:rPr>
              <a:t>important in order to enhance attrition management and reduce turnover in the ARNG. </a:t>
            </a:r>
            <a:r>
              <a:rPr lang="en-US" sz="1200" b="0" i="0" u="none" strike="noStrike" kern="1200" baseline="0" smtClean="0">
                <a:solidFill>
                  <a:schemeClr val="tx1"/>
                </a:solidFill>
                <a:latin typeface="Arial" charset="0"/>
                <a:ea typeface="+mn-ea"/>
                <a:cs typeface="+mn-cs"/>
              </a:rPr>
              <a:t>During this </a:t>
            </a:r>
            <a:r>
              <a:rPr lang="en-US" sz="1200" b="0" i="0" u="none" strike="noStrike" kern="1200" baseline="0" dirty="0" smtClean="0">
                <a:solidFill>
                  <a:schemeClr val="tx1"/>
                </a:solidFill>
                <a:latin typeface="Arial" charset="0"/>
                <a:ea typeface="+mn-ea"/>
                <a:cs typeface="+mn-cs"/>
              </a:rPr>
              <a:t>lesson, you will gain the necessary knowledge to communicate alternatives </a:t>
            </a:r>
            <a:r>
              <a:rPr lang="en-US" sz="1200" b="0" i="0" u="none" strike="noStrike" kern="1200" baseline="0" smtClean="0">
                <a:solidFill>
                  <a:schemeClr val="tx1"/>
                </a:solidFill>
                <a:latin typeface="Arial" charset="0"/>
                <a:ea typeface="+mn-ea"/>
                <a:cs typeface="+mn-cs"/>
              </a:rPr>
              <a:t>to separation, transfer</a:t>
            </a:r>
            <a:r>
              <a:rPr lang="en-US" sz="1200" b="0" i="0" u="none" strike="noStrike" kern="1200" baseline="0" dirty="0" smtClean="0">
                <a:solidFill>
                  <a:schemeClr val="tx1"/>
                </a:solidFill>
                <a:latin typeface="Arial" charset="0"/>
                <a:ea typeface="+mn-ea"/>
                <a:cs typeface="+mn-cs"/>
              </a:rPr>
              <a:t>, and discharge to your Soldiers in the ARNG.</a:t>
            </a:r>
            <a:endParaRPr lang="en-US" dirty="0"/>
          </a:p>
        </p:txBody>
      </p:sp>
      <p:sp>
        <p:nvSpPr>
          <p:cNvPr id="4" name="Slide Number Placeholder 3"/>
          <p:cNvSpPr>
            <a:spLocks noGrp="1"/>
          </p:cNvSpPr>
          <p:nvPr>
            <p:ph type="sldNum" sz="quarter" idx="10"/>
          </p:nvPr>
        </p:nvSpPr>
        <p:spPr/>
        <p:txBody>
          <a:bodyPr/>
          <a:lstStyle/>
          <a:p>
            <a:pPr>
              <a:defRPr/>
            </a:pPr>
            <a:fld id="{00726484-78AB-4C24-A4F1-59F5496C48E6}" type="slidenum">
              <a:rPr lang="en-US" altLang="en-US" smtClean="0"/>
              <a:pPr>
                <a:defRPr/>
              </a:pPr>
              <a:t>5</a:t>
            </a:fld>
            <a:endParaRPr lang="en-US" altLang="en-US" dirty="0"/>
          </a:p>
        </p:txBody>
      </p:sp>
    </p:spTree>
    <p:extLst>
      <p:ext uri="{BB962C8B-B14F-4D97-AF65-F5344CB8AC3E}">
        <p14:creationId xmlns:p14="http://schemas.microsoft.com/office/powerpoint/2010/main" val="182988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Let’s begin by discussing the basic components of the United States Army: The Active Component and the Reserve Component.</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The United States Army Reserves and the Army National Guard are both part of the “Reserve Component.”</a:t>
            </a:r>
            <a:endParaRPr lang="en-US" dirty="0"/>
          </a:p>
        </p:txBody>
      </p:sp>
      <p:sp>
        <p:nvSpPr>
          <p:cNvPr id="4" name="Slide Number Placeholder 3"/>
          <p:cNvSpPr>
            <a:spLocks noGrp="1"/>
          </p:cNvSpPr>
          <p:nvPr>
            <p:ph type="sldNum" sz="quarter" idx="10"/>
          </p:nvPr>
        </p:nvSpPr>
        <p:spPr/>
        <p:txBody>
          <a:bodyPr/>
          <a:lstStyle/>
          <a:p>
            <a:pPr>
              <a:defRPr/>
            </a:pPr>
            <a:fld id="{00726484-78AB-4C24-A4F1-59F5496C48E6}" type="slidenum">
              <a:rPr lang="en-US" altLang="en-US" smtClean="0"/>
              <a:pPr>
                <a:defRPr/>
              </a:pPr>
              <a:t>6</a:t>
            </a:fld>
            <a:endParaRPr lang="en-US" altLang="en-US" dirty="0"/>
          </a:p>
        </p:txBody>
      </p:sp>
    </p:spTree>
    <p:extLst>
      <p:ext uri="{BB962C8B-B14F-4D97-AF65-F5344CB8AC3E}">
        <p14:creationId xmlns:p14="http://schemas.microsoft.com/office/powerpoint/2010/main" val="16510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The Reserve Component is further broken down into 3 sections: Ready Reserve, Standby Reserve, and Retired Reserve.</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Who can give me a definition of each of the above?</a:t>
            </a:r>
          </a:p>
          <a:p>
            <a:r>
              <a:rPr lang="en-US" sz="1200" b="1" i="0" u="none" strike="noStrike" kern="1200" baseline="0" dirty="0" smtClean="0">
                <a:solidFill>
                  <a:schemeClr val="tx1"/>
                </a:solidFill>
                <a:latin typeface="Arial" charset="0"/>
                <a:ea typeface="+mn-ea"/>
                <a:cs typeface="+mn-cs"/>
              </a:rPr>
              <a:t>Answers:</a:t>
            </a:r>
          </a:p>
          <a:p>
            <a:r>
              <a:rPr lang="en-US" sz="1200" b="1" i="0" u="none" strike="noStrike" kern="1200" baseline="0" dirty="0" smtClean="0">
                <a:solidFill>
                  <a:schemeClr val="tx1"/>
                </a:solidFill>
                <a:latin typeface="Arial" charset="0"/>
                <a:ea typeface="+mn-ea"/>
                <a:cs typeface="+mn-cs"/>
              </a:rPr>
              <a:t>Standby Reserve: </a:t>
            </a:r>
            <a:r>
              <a:rPr lang="en-US" sz="1200" b="0" i="0" u="none" strike="noStrike" kern="1200" baseline="0" dirty="0" smtClean="0">
                <a:solidFill>
                  <a:schemeClr val="tx1"/>
                </a:solidFill>
                <a:latin typeface="Arial" charset="0"/>
                <a:ea typeface="+mn-ea"/>
                <a:cs typeface="+mn-cs"/>
              </a:rPr>
              <a:t>Soldiers who maintain their military affiliation without being in the Ready or Retired Reserve.</a:t>
            </a:r>
          </a:p>
          <a:p>
            <a:r>
              <a:rPr lang="en-US" sz="1200" b="1" i="0" u="none" strike="noStrike" kern="1200" baseline="0" dirty="0" smtClean="0">
                <a:solidFill>
                  <a:schemeClr val="tx1"/>
                </a:solidFill>
                <a:latin typeface="Arial" charset="0"/>
                <a:ea typeface="+mn-ea"/>
                <a:cs typeface="+mn-cs"/>
              </a:rPr>
              <a:t>Retired Reserve: </a:t>
            </a:r>
            <a:r>
              <a:rPr lang="en-US" sz="1200" b="0" i="0" u="none" strike="noStrike" kern="1200" baseline="0" dirty="0" smtClean="0">
                <a:solidFill>
                  <a:schemeClr val="tx1"/>
                </a:solidFill>
                <a:latin typeface="Arial" charset="0"/>
                <a:ea typeface="+mn-ea"/>
                <a:cs typeface="+mn-cs"/>
              </a:rPr>
              <a:t>Soldiers who are entitled to receive retired pay or have completed a total of 20 years of active or inactive service in the Armed Services.</a:t>
            </a:r>
          </a:p>
          <a:p>
            <a:r>
              <a:rPr lang="en-US" sz="1200" b="1" i="0" u="none" strike="noStrike" kern="1200" baseline="0" dirty="0" smtClean="0">
                <a:solidFill>
                  <a:schemeClr val="tx1"/>
                </a:solidFill>
                <a:latin typeface="Arial" charset="0"/>
                <a:ea typeface="+mn-ea"/>
                <a:cs typeface="+mn-cs"/>
              </a:rPr>
              <a:t>Ready Reserve: </a:t>
            </a:r>
            <a:r>
              <a:rPr lang="en-US" sz="1200" b="0" i="0" u="none" strike="noStrike" kern="1200" baseline="0" dirty="0" smtClean="0">
                <a:solidFill>
                  <a:schemeClr val="tx1"/>
                </a:solidFill>
                <a:latin typeface="Arial" charset="0"/>
                <a:ea typeface="+mn-ea"/>
                <a:cs typeface="+mn-cs"/>
              </a:rPr>
              <a:t>Soldiers assigned to and available for mobilization in the time of war or national emergency, or ordered to active duty on the call of the President.</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Explain to students that the Ready Reserve is divided into three subdivisions:</a:t>
            </a: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Individual Mobilization Augmentation (IMA): </a:t>
            </a:r>
            <a:r>
              <a:rPr lang="en-US" sz="1200" b="0" i="0" u="none" strike="noStrike" kern="1200" baseline="0" dirty="0" smtClean="0">
                <a:solidFill>
                  <a:schemeClr val="tx1"/>
                </a:solidFill>
                <a:latin typeface="Arial" charset="0"/>
                <a:ea typeface="+mn-ea"/>
                <a:cs typeface="+mn-cs"/>
              </a:rPr>
              <a:t>An IMA </a:t>
            </a:r>
            <a:r>
              <a:rPr lang="en-US" sz="1200" b="0" i="0" u="none" strike="noStrike" kern="1200" baseline="0" dirty="0" err="1" smtClean="0">
                <a:solidFill>
                  <a:schemeClr val="tx1"/>
                </a:solidFill>
                <a:latin typeface="Arial" charset="0"/>
                <a:ea typeface="+mn-ea"/>
                <a:cs typeface="+mn-cs"/>
              </a:rPr>
              <a:t>augmentee</a:t>
            </a:r>
            <a:r>
              <a:rPr lang="en-US" sz="1200" b="0" i="0" u="none" strike="noStrike" kern="1200" baseline="0" dirty="0" smtClean="0">
                <a:solidFill>
                  <a:schemeClr val="tx1"/>
                </a:solidFill>
                <a:latin typeface="Arial" charset="0"/>
                <a:ea typeface="+mn-ea"/>
                <a:cs typeface="+mn-cs"/>
              </a:rPr>
              <a:t> is preassigned to an active component organization, a Selective Service System, or a Federal</a:t>
            </a:r>
          </a:p>
          <a:p>
            <a:r>
              <a:rPr lang="en-US" sz="1200" b="0" i="0" u="none" strike="noStrike" kern="1200" baseline="0" dirty="0" smtClean="0">
                <a:solidFill>
                  <a:schemeClr val="tx1"/>
                </a:solidFill>
                <a:latin typeface="Arial" charset="0"/>
                <a:ea typeface="+mn-ea"/>
                <a:cs typeface="+mn-cs"/>
              </a:rPr>
              <a:t>Emergency Management Agency billet that must be filled on or shortly after mobilization.</a:t>
            </a: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Individual Ready Reserve (IRR)</a:t>
            </a:r>
          </a:p>
          <a:p>
            <a:r>
              <a:rPr lang="en-US" sz="1200" b="0" i="0" u="none" strike="noStrike" kern="1200" baseline="0" dirty="0" smtClean="0">
                <a:solidFill>
                  <a:schemeClr val="tx1"/>
                </a:solidFill>
                <a:latin typeface="Arial" charset="0"/>
                <a:ea typeface="+mn-ea"/>
                <a:cs typeface="+mn-cs"/>
              </a:rPr>
              <a:t>a. Annual Training: Includes Soldiers who have not completed their statutory obligation, are credited with less than 3 years of active duty, have a mandatory training</a:t>
            </a:r>
          </a:p>
          <a:p>
            <a:r>
              <a:rPr lang="en-US" sz="1200" b="0" i="0" u="none" strike="noStrike" kern="1200" baseline="0" dirty="0" smtClean="0">
                <a:solidFill>
                  <a:schemeClr val="tx1"/>
                </a:solidFill>
                <a:latin typeface="Arial" charset="0"/>
                <a:ea typeface="+mn-ea"/>
                <a:cs typeface="+mn-cs"/>
              </a:rPr>
              <a:t>requirement and are subject to assignment with a USAR troop program unit (TPU) within reasonable commuting distance.</a:t>
            </a:r>
          </a:p>
          <a:p>
            <a:r>
              <a:rPr lang="en-US" sz="1200" b="0" i="0" u="none" strike="noStrike" kern="1200" baseline="0" dirty="0" smtClean="0">
                <a:solidFill>
                  <a:schemeClr val="tx1"/>
                </a:solidFill>
                <a:latin typeface="Arial" charset="0"/>
                <a:ea typeface="+mn-ea"/>
                <a:cs typeface="+mn-cs"/>
              </a:rPr>
              <a:t>b. Reinforcement: Includes Soldiers with or without remaining military statutory obligation that have been credited with 3 or more years of active duty, or have</a:t>
            </a:r>
          </a:p>
          <a:p>
            <a:r>
              <a:rPr lang="en-US" sz="1200" b="0" i="0" u="none" strike="noStrike" kern="1200" baseline="0" dirty="0" smtClean="0">
                <a:solidFill>
                  <a:schemeClr val="tx1"/>
                </a:solidFill>
                <a:latin typeface="Arial" charset="0"/>
                <a:ea typeface="+mn-ea"/>
                <a:cs typeface="+mn-cs"/>
              </a:rPr>
              <a:t>completed 2 years of AC and 1 year RC. There is no mandatory training requirement.</a:t>
            </a:r>
          </a:p>
          <a:p>
            <a:r>
              <a:rPr lang="en-US" sz="1200" b="1" i="0" u="none" strike="noStrike" kern="1200" baseline="0" dirty="0" smtClean="0">
                <a:solidFill>
                  <a:schemeClr val="tx1"/>
                </a:solidFill>
                <a:latin typeface="Arial" charset="0"/>
                <a:ea typeface="+mn-ea"/>
                <a:cs typeface="+mn-cs"/>
              </a:rPr>
              <a:t>Selected Reserve is divided into two subdivisions and one augmentation:</a:t>
            </a:r>
          </a:p>
          <a:p>
            <a:r>
              <a:rPr lang="en-US" sz="1200" b="0" i="0" u="none" strike="noStrike" kern="1200" baseline="0" dirty="0" smtClean="0">
                <a:solidFill>
                  <a:schemeClr val="tx1"/>
                </a:solidFill>
                <a:latin typeface="Arial" charset="0"/>
                <a:ea typeface="+mn-ea"/>
                <a:cs typeface="+mn-cs"/>
              </a:rPr>
              <a:t>a. USAR Units (TPUs)</a:t>
            </a:r>
          </a:p>
          <a:p>
            <a:r>
              <a:rPr lang="en-US" sz="1200" b="0" i="0" u="none" strike="noStrike" kern="1200" baseline="0" dirty="0" smtClean="0">
                <a:solidFill>
                  <a:schemeClr val="tx1"/>
                </a:solidFill>
                <a:latin typeface="Arial" charset="0"/>
                <a:ea typeface="+mn-ea"/>
                <a:cs typeface="+mn-cs"/>
              </a:rPr>
              <a:t>b. ARNGUS Units</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The Inactive National Guard (ING) falls under ARNGUS Units and will be covered in detail later in the lesson. ING is an administrative category that allows Soldiers to remain in the ARNG when for some reason they are unable to participate satisfactorily in regularly scheduled training assemblies and/or Annual Training.</a:t>
            </a:r>
          </a:p>
          <a:p>
            <a:r>
              <a:rPr lang="en-US" sz="1200" b="1" i="0" u="none" strike="noStrike" kern="1200" baseline="0" dirty="0" smtClean="0">
                <a:solidFill>
                  <a:schemeClr val="tx1"/>
                </a:solidFill>
                <a:latin typeface="Arial" charset="0"/>
                <a:ea typeface="+mn-ea"/>
                <a:cs typeface="+mn-cs"/>
              </a:rPr>
              <a:t>Note: Refer students to AR 135-91 and each appropriate paragraph as noted below.</a:t>
            </a:r>
          </a:p>
          <a:p>
            <a:r>
              <a:rPr lang="en-US" sz="1200" b="1" i="0" u="none" strike="noStrike" kern="1200" baseline="0" dirty="0" smtClean="0">
                <a:solidFill>
                  <a:schemeClr val="tx1"/>
                </a:solidFill>
                <a:latin typeface="Arial" charset="0"/>
                <a:ea typeface="+mn-ea"/>
                <a:cs typeface="+mn-cs"/>
              </a:rPr>
              <a:t>Ask: </a:t>
            </a:r>
            <a:r>
              <a:rPr lang="en-US" sz="1200" b="0" i="0" u="none" strike="noStrike" kern="1200" baseline="0" dirty="0" smtClean="0">
                <a:solidFill>
                  <a:schemeClr val="tx1"/>
                </a:solidFill>
                <a:latin typeface="Arial" charset="0"/>
                <a:ea typeface="+mn-ea"/>
                <a:cs typeface="+mn-cs"/>
              </a:rPr>
              <a:t>What are the 3 types of MSOs? (Click the slide once to reveal all 3)</a:t>
            </a:r>
            <a:endParaRPr lang="en-US" dirty="0"/>
          </a:p>
        </p:txBody>
      </p:sp>
      <p:sp>
        <p:nvSpPr>
          <p:cNvPr id="4" name="Slide Number Placeholder 3"/>
          <p:cNvSpPr>
            <a:spLocks noGrp="1"/>
          </p:cNvSpPr>
          <p:nvPr>
            <p:ph type="sldNum" sz="quarter" idx="10"/>
          </p:nvPr>
        </p:nvSpPr>
        <p:spPr/>
        <p:txBody>
          <a:bodyPr/>
          <a:lstStyle/>
          <a:p>
            <a:pPr>
              <a:defRPr/>
            </a:pPr>
            <a:fld id="{00726484-78AB-4C24-A4F1-59F5496C48E6}" type="slidenum">
              <a:rPr lang="en-US" altLang="en-US" smtClean="0"/>
              <a:pPr>
                <a:defRPr/>
              </a:pPr>
              <a:t>7</a:t>
            </a:fld>
            <a:endParaRPr lang="en-US" altLang="en-US" dirty="0"/>
          </a:p>
        </p:txBody>
      </p:sp>
    </p:spTree>
    <p:extLst>
      <p:ext uri="{BB962C8B-B14F-4D97-AF65-F5344CB8AC3E}">
        <p14:creationId xmlns:p14="http://schemas.microsoft.com/office/powerpoint/2010/main" val="52248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Key Points:</a:t>
            </a:r>
          </a:p>
          <a:p>
            <a:r>
              <a:rPr lang="en-US" sz="1200" b="1" i="0" u="none" strike="noStrike" kern="1200" baseline="0" dirty="0" smtClean="0">
                <a:solidFill>
                  <a:schemeClr val="tx1"/>
                </a:solidFill>
                <a:latin typeface="Arial" charset="0"/>
                <a:ea typeface="+mn-ea"/>
                <a:cs typeface="+mn-cs"/>
              </a:rPr>
              <a:t>Statutory Obligation (para 2-1):</a:t>
            </a:r>
          </a:p>
          <a:p>
            <a:r>
              <a:rPr lang="en-US" sz="1200" b="0" i="0" u="none" strike="noStrike" kern="1200" baseline="0" dirty="0" smtClean="0">
                <a:solidFill>
                  <a:schemeClr val="tx1"/>
                </a:solidFill>
                <a:latin typeface="Arial" charset="0"/>
                <a:ea typeface="+mn-ea"/>
                <a:cs typeface="+mn-cs"/>
              </a:rPr>
              <a:t>a. On and after 1 June 1984 all initial entry personnel incur an 8 year statutory MSO.</a:t>
            </a:r>
          </a:p>
          <a:p>
            <a:r>
              <a:rPr lang="en-US" sz="1200" b="0" i="0" u="none" strike="noStrike" kern="1200" baseline="0" dirty="0" smtClean="0">
                <a:solidFill>
                  <a:schemeClr val="tx1"/>
                </a:solidFill>
                <a:latin typeface="Arial" charset="0"/>
                <a:ea typeface="+mn-ea"/>
                <a:cs typeface="+mn-cs"/>
              </a:rPr>
              <a:t>b. Prior to 1 June 1984, most Soldiers incurred a 6 year statutory MSO.</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The statutory obligation can be terminated by the Army prior to its fulfillment. Separation due to discharge, dismissal or being dropped from the rolls of the Army</a:t>
            </a:r>
          </a:p>
          <a:p>
            <a:r>
              <a:rPr lang="en-US" sz="1200" b="0" i="0" u="none" strike="noStrike" kern="1200" baseline="0" dirty="0" smtClean="0">
                <a:solidFill>
                  <a:schemeClr val="tx1"/>
                </a:solidFill>
                <a:latin typeface="Arial" charset="0"/>
                <a:ea typeface="+mn-ea"/>
                <a:cs typeface="+mn-cs"/>
              </a:rPr>
              <a:t>terminates a Soldier’s statutory obligation. However, the statutory obligation is not terminated when the Soldier is separated for immediate reentry into the same or</a:t>
            </a:r>
          </a:p>
          <a:p>
            <a:r>
              <a:rPr lang="en-US" sz="1200" b="0" i="0" u="none" strike="noStrike" kern="1200" baseline="0" dirty="0" smtClean="0">
                <a:solidFill>
                  <a:schemeClr val="tx1"/>
                </a:solidFill>
                <a:latin typeface="Arial" charset="0"/>
                <a:ea typeface="+mn-ea"/>
                <a:cs typeface="+mn-cs"/>
              </a:rPr>
              <a:t>another military status, to include officer training programs in which the Soldier has military status (para 2-1b).</a:t>
            </a:r>
          </a:p>
          <a:p>
            <a:r>
              <a:rPr lang="en-US" sz="1200" b="1" i="0" u="none" strike="noStrike" kern="1200" baseline="0" dirty="0" smtClean="0">
                <a:solidFill>
                  <a:schemeClr val="tx1"/>
                </a:solidFill>
                <a:latin typeface="Arial" charset="0"/>
                <a:ea typeface="+mn-ea"/>
                <a:cs typeface="+mn-cs"/>
              </a:rPr>
              <a:t>Contractual Obligation (para 2-2):</a:t>
            </a:r>
          </a:p>
          <a:p>
            <a:r>
              <a:rPr lang="en-US" sz="1200" b="0" i="0" u="none" strike="noStrike" kern="1200" baseline="0" dirty="0" smtClean="0">
                <a:solidFill>
                  <a:schemeClr val="tx1"/>
                </a:solidFill>
                <a:latin typeface="Arial" charset="0"/>
                <a:ea typeface="+mn-ea"/>
                <a:cs typeface="+mn-cs"/>
              </a:rPr>
              <a:t>a. Acquired when an individual voluntarily enters into an agreement to serve in a military status for a specific period of time.</a:t>
            </a:r>
          </a:p>
          <a:p>
            <a:r>
              <a:rPr lang="en-US" sz="1200" b="0" i="0" u="none" strike="noStrike" kern="1200" baseline="0" dirty="0" smtClean="0">
                <a:solidFill>
                  <a:schemeClr val="tx1"/>
                </a:solidFill>
                <a:latin typeface="Arial" charset="0"/>
                <a:ea typeface="+mn-ea"/>
                <a:cs typeface="+mn-cs"/>
              </a:rPr>
              <a:t>b. May run concurrently with the statutory obligation incurred per para 2-1.</a:t>
            </a:r>
          </a:p>
          <a:p>
            <a:r>
              <a:rPr lang="en-US" sz="1200" b="0" i="0" u="none" strike="noStrike" kern="1200" baseline="0" dirty="0" smtClean="0">
                <a:solidFill>
                  <a:schemeClr val="tx1"/>
                </a:solidFill>
                <a:latin typeface="Arial" charset="0"/>
                <a:ea typeface="+mn-ea"/>
                <a:cs typeface="+mn-cs"/>
              </a:rPr>
              <a:t>c. May extend past the length of the statutory obligation, be added to the statutory obligation, or it may exist where no statutory obligation was incurred.</a:t>
            </a:r>
          </a:p>
          <a:p>
            <a:r>
              <a:rPr lang="en-US" sz="1200" b="1" i="0" u="none" strike="noStrike" kern="1200" baseline="0" dirty="0" smtClean="0">
                <a:solidFill>
                  <a:schemeClr val="tx1"/>
                </a:solidFill>
                <a:latin typeface="Arial" charset="0"/>
                <a:ea typeface="+mn-ea"/>
                <a:cs typeface="+mn-cs"/>
              </a:rPr>
              <a:t>Ready Reserve Obligation (para 2-3):</a:t>
            </a:r>
          </a:p>
          <a:p>
            <a:r>
              <a:rPr lang="en-US" sz="1200" b="0" i="0" u="none" strike="noStrike" kern="1200" baseline="0" dirty="0" smtClean="0">
                <a:solidFill>
                  <a:schemeClr val="tx1"/>
                </a:solidFill>
                <a:latin typeface="Arial" charset="0"/>
                <a:ea typeface="+mn-ea"/>
                <a:cs typeface="+mn-cs"/>
              </a:rPr>
              <a:t>a. Part of the statutory and/or contractual obligation that requires a Soldier to remain in an active Reserve Component unit or control group of the Ready Reserve.</a:t>
            </a:r>
          </a:p>
          <a:p>
            <a:r>
              <a:rPr lang="en-US" sz="1200" b="0" i="0" u="none" strike="noStrike" kern="1200" baseline="0" dirty="0" smtClean="0">
                <a:solidFill>
                  <a:schemeClr val="tx1"/>
                </a:solidFill>
                <a:latin typeface="Arial" charset="0"/>
                <a:ea typeface="+mn-ea"/>
                <a:cs typeface="+mn-cs"/>
              </a:rPr>
              <a:t>b. The length of the obligation depends on the terms of the agreement signed when enlisting.</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Discuss unfulfilled statutory obligation (para 2-5): Soldiers incur a contractual obligation upon reentry into Active or Reserves when a statutory obligation is</a:t>
            </a:r>
          </a:p>
          <a:p>
            <a:r>
              <a:rPr lang="en-US" sz="1200" b="0" i="0" u="none" strike="noStrike" kern="1200" baseline="0" dirty="0" smtClean="0">
                <a:solidFill>
                  <a:schemeClr val="tx1"/>
                </a:solidFill>
                <a:latin typeface="Arial" charset="0"/>
                <a:ea typeface="+mn-ea"/>
                <a:cs typeface="+mn-cs"/>
              </a:rPr>
              <a:t>terminated early (para 2-1b). The length of the contractual obligation upon reentry is for a period not less than the unserved portion of the Soldier’s previous statutory obligation.</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Check on Learning:</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What are the 3 sections of the Reserve Component?</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Ready Reserve, Standby Reserve and Retired Reserve</a:t>
            </a:r>
          </a:p>
          <a:p>
            <a:r>
              <a:rPr lang="en-US" sz="1200" b="1" i="0" u="none" strike="noStrike" kern="1200" baseline="0" dirty="0" smtClean="0">
                <a:solidFill>
                  <a:schemeClr val="tx1"/>
                </a:solidFill>
                <a:latin typeface="Arial" charset="0"/>
                <a:ea typeface="+mn-ea"/>
                <a:cs typeface="+mn-cs"/>
              </a:rPr>
              <a:t>Ref: </a:t>
            </a:r>
            <a:r>
              <a:rPr lang="en-US" sz="1200" b="0" i="0" u="none" strike="noStrike" kern="1200" baseline="0" dirty="0" smtClean="0">
                <a:solidFill>
                  <a:schemeClr val="tx1"/>
                </a:solidFill>
                <a:latin typeface="Arial" charset="0"/>
                <a:ea typeface="+mn-ea"/>
                <a:cs typeface="+mn-cs"/>
              </a:rPr>
              <a:t>AR 135-91</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What is an example of a Contractual Obligation?</a:t>
            </a:r>
            <a:endParaRPr lang="en-US" b="0" dirty="0"/>
          </a:p>
        </p:txBody>
      </p:sp>
      <p:sp>
        <p:nvSpPr>
          <p:cNvPr id="4" name="Slide Number Placeholder 3"/>
          <p:cNvSpPr>
            <a:spLocks noGrp="1"/>
          </p:cNvSpPr>
          <p:nvPr>
            <p:ph type="sldNum" sz="quarter" idx="10"/>
          </p:nvPr>
        </p:nvSpPr>
        <p:spPr/>
        <p:txBody>
          <a:bodyPr/>
          <a:lstStyle/>
          <a:p>
            <a:pPr>
              <a:defRPr/>
            </a:pPr>
            <a:fld id="{00726484-78AB-4C24-A4F1-59F5496C48E6}" type="slidenum">
              <a:rPr lang="en-US" altLang="en-US" smtClean="0"/>
              <a:pPr>
                <a:defRPr/>
              </a:pPr>
              <a:t>8</a:t>
            </a:fld>
            <a:endParaRPr lang="en-US" altLang="en-US" dirty="0"/>
          </a:p>
        </p:txBody>
      </p:sp>
    </p:spTree>
    <p:extLst>
      <p:ext uri="{BB962C8B-B14F-4D97-AF65-F5344CB8AC3E}">
        <p14:creationId xmlns:p14="http://schemas.microsoft.com/office/powerpoint/2010/main" val="806118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Now that you understand the Reserve Component Structure and Military Service Obligations, let’s discuss one of your major responsibilities: Discussing separations and discharges with Soldiers.</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a:t>
            </a:r>
            <a:r>
              <a:rPr lang="en-US" sz="1200" b="1" i="0" u="none" strike="noStrike" kern="1200" baseline="0" dirty="0" smtClean="0">
                <a:solidFill>
                  <a:schemeClr val="tx1"/>
                </a:solidFill>
                <a:latin typeface="Arial" charset="0"/>
                <a:ea typeface="+mn-ea"/>
                <a:cs typeface="+mn-cs"/>
              </a:rPr>
              <a:t>NGR 601-1, para 6-16 and 6-17 </a:t>
            </a:r>
            <a:r>
              <a:rPr lang="en-US" sz="1200" b="0" i="0" u="none" strike="noStrike" kern="1200" baseline="0" dirty="0" smtClean="0">
                <a:solidFill>
                  <a:schemeClr val="tx1"/>
                </a:solidFill>
                <a:latin typeface="Arial" charset="0"/>
                <a:ea typeface="+mn-ea"/>
                <a:cs typeface="+mn-cs"/>
              </a:rPr>
              <a:t>for regulatory guidance on alternatives to separation/discharge and discharge/separation procedures.</a:t>
            </a:r>
          </a:p>
          <a:p>
            <a:r>
              <a:rPr lang="en-US" sz="1200" b="1" i="0" u="none" strike="noStrike" kern="1200" baseline="0" dirty="0" smtClean="0">
                <a:solidFill>
                  <a:schemeClr val="tx1"/>
                </a:solidFill>
                <a:latin typeface="Arial" charset="0"/>
                <a:ea typeface="+mn-ea"/>
                <a:cs typeface="+mn-cs"/>
              </a:rPr>
              <a:t>Facilitate the following questions: </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Separation counseling is conducted IAW NGR 600-200, Chapter 6 Enlisted Separations</a:t>
            </a:r>
          </a:p>
          <a:p>
            <a:r>
              <a:rPr lang="en-US" sz="1200" b="1" i="0" u="none" strike="noStrike" kern="1200" baseline="0" dirty="0" smtClean="0">
                <a:solidFill>
                  <a:schemeClr val="tx1"/>
                </a:solidFill>
                <a:latin typeface="Arial" charset="0"/>
                <a:ea typeface="+mn-ea"/>
                <a:cs typeface="+mn-cs"/>
              </a:rPr>
              <a:t>Question: What is the difference between discharge and separation?</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Answers will vary, but the basic “gist” of the difference is:</a:t>
            </a:r>
          </a:p>
          <a:p>
            <a:r>
              <a:rPr lang="en-US" sz="1200" b="1" i="0" u="none" strike="noStrike" kern="1200" baseline="0" dirty="0" smtClean="0">
                <a:solidFill>
                  <a:schemeClr val="tx1"/>
                </a:solidFill>
                <a:latin typeface="Arial" charset="0"/>
                <a:ea typeface="+mn-ea"/>
                <a:cs typeface="+mn-cs"/>
              </a:rPr>
              <a:t>Discharge </a:t>
            </a:r>
            <a:r>
              <a:rPr lang="en-US" sz="1200" b="0" i="0" u="none" strike="noStrike" kern="1200" baseline="0" dirty="0" smtClean="0">
                <a:solidFill>
                  <a:schemeClr val="tx1"/>
                </a:solidFill>
                <a:latin typeface="Arial" charset="0"/>
                <a:ea typeface="+mn-ea"/>
                <a:cs typeface="+mn-cs"/>
              </a:rPr>
              <a:t>is a complete severance from all military status gained by the enlistment or induction concerned.</a:t>
            </a:r>
          </a:p>
          <a:p>
            <a:r>
              <a:rPr lang="en-US" sz="1200" b="1" i="0" u="none" strike="noStrike" kern="1200" baseline="0" dirty="0" smtClean="0">
                <a:solidFill>
                  <a:schemeClr val="tx1"/>
                </a:solidFill>
                <a:latin typeface="Arial" charset="0"/>
                <a:ea typeface="+mn-ea"/>
                <a:cs typeface="+mn-cs"/>
              </a:rPr>
              <a:t>Separation </a:t>
            </a:r>
            <a:r>
              <a:rPr lang="en-US" sz="1200" b="0" i="0" u="none" strike="noStrike" kern="1200" baseline="0" dirty="0" smtClean="0">
                <a:solidFill>
                  <a:schemeClr val="tx1"/>
                </a:solidFill>
                <a:latin typeface="Arial" charset="0"/>
                <a:ea typeface="+mn-ea"/>
                <a:cs typeface="+mn-cs"/>
              </a:rPr>
              <a:t>is a general term that includes discharge, release from active duty, release from custody and control of the Armed Forces, transfer to the IRR and similar changes in active or reserve status.</a:t>
            </a:r>
          </a:p>
          <a:p>
            <a:r>
              <a:rPr lang="en-US" sz="1200" b="1" i="0" u="none" strike="noStrike" kern="1200" baseline="0" dirty="0" smtClean="0">
                <a:solidFill>
                  <a:schemeClr val="tx1"/>
                </a:solidFill>
                <a:latin typeface="Arial" charset="0"/>
                <a:ea typeface="+mn-ea"/>
                <a:cs typeface="+mn-cs"/>
              </a:rPr>
              <a:t>Question: What are the two reasons of separations?</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Administrative and Punitive</a:t>
            </a:r>
          </a:p>
          <a:p>
            <a:r>
              <a:rPr lang="en-US" sz="1200" b="1" i="0" u="none" strike="noStrike" kern="1200" baseline="0" dirty="0" smtClean="0">
                <a:solidFill>
                  <a:schemeClr val="tx1"/>
                </a:solidFill>
                <a:latin typeface="Arial" charset="0"/>
                <a:ea typeface="+mn-ea"/>
                <a:cs typeface="+mn-cs"/>
              </a:rPr>
              <a:t>Question: What is an administrative separation?</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Answers will vary. (Can be an involuntary or voluntary separation by your command)</a:t>
            </a:r>
          </a:p>
          <a:p>
            <a:r>
              <a:rPr lang="en-US" sz="1200" b="0" i="0" u="none" strike="noStrike" kern="1200" baseline="0" dirty="0" smtClean="0">
                <a:solidFill>
                  <a:schemeClr val="tx1"/>
                </a:solidFill>
                <a:latin typeface="Arial" charset="0"/>
                <a:ea typeface="+mn-ea"/>
                <a:cs typeface="+mn-cs"/>
              </a:rPr>
              <a:t>a. Medical</a:t>
            </a:r>
          </a:p>
          <a:p>
            <a:r>
              <a:rPr lang="en-US" sz="1200" b="0" i="0" u="none" strike="noStrike" kern="1200" baseline="0" dirty="0" smtClean="0">
                <a:solidFill>
                  <a:schemeClr val="tx1"/>
                </a:solidFill>
                <a:latin typeface="Arial" charset="0"/>
                <a:ea typeface="+mn-ea"/>
                <a:cs typeface="+mn-cs"/>
              </a:rPr>
              <a:t>b. Bar to Reenlist</a:t>
            </a:r>
          </a:p>
          <a:p>
            <a:r>
              <a:rPr lang="en-US" sz="1200" b="0" i="0" u="none" strike="noStrike" kern="1200" baseline="0" dirty="0" smtClean="0">
                <a:solidFill>
                  <a:schemeClr val="tx1"/>
                </a:solidFill>
                <a:latin typeface="Arial" charset="0"/>
                <a:ea typeface="+mn-ea"/>
                <a:cs typeface="+mn-cs"/>
              </a:rPr>
              <a:t>c. Family Care</a:t>
            </a:r>
          </a:p>
          <a:p>
            <a:r>
              <a:rPr lang="en-US" sz="1200" b="0" i="0" u="none" strike="noStrike" kern="1200" baseline="0" dirty="0" smtClean="0">
                <a:solidFill>
                  <a:schemeClr val="tx1"/>
                </a:solidFill>
                <a:latin typeface="Arial" charset="0"/>
                <a:ea typeface="+mn-ea"/>
                <a:cs typeface="+mn-cs"/>
              </a:rPr>
              <a:t>d. Conduct or Unsatisfactory Performance</a:t>
            </a:r>
          </a:p>
          <a:p>
            <a:r>
              <a:rPr lang="en-US" sz="1200" b="0" i="0" u="none" strike="noStrike" kern="1200" baseline="0" dirty="0" smtClean="0">
                <a:solidFill>
                  <a:schemeClr val="tx1"/>
                </a:solidFill>
                <a:latin typeface="Arial" charset="0"/>
                <a:ea typeface="+mn-ea"/>
                <a:cs typeface="+mn-cs"/>
              </a:rPr>
              <a:t>e. Failure to meet Body Fat Composition</a:t>
            </a:r>
          </a:p>
          <a:p>
            <a:r>
              <a:rPr lang="en-US" sz="1200" b="0" i="0" u="none" strike="noStrike" kern="1200" baseline="0" dirty="0" smtClean="0">
                <a:solidFill>
                  <a:schemeClr val="tx1"/>
                </a:solidFill>
                <a:latin typeface="Arial" charset="0"/>
                <a:ea typeface="+mn-ea"/>
                <a:cs typeface="+mn-cs"/>
              </a:rPr>
              <a:t>f. Failure to meet APFT requirements</a:t>
            </a:r>
          </a:p>
          <a:p>
            <a:r>
              <a:rPr lang="en-US" sz="1200" b="1" i="0" u="none" strike="noStrike" kern="1200" baseline="0" dirty="0" smtClean="0">
                <a:solidFill>
                  <a:schemeClr val="tx1"/>
                </a:solidFill>
                <a:latin typeface="Arial" charset="0"/>
                <a:ea typeface="+mn-ea"/>
                <a:cs typeface="+mn-cs"/>
              </a:rPr>
              <a:t>Question: What is a punitive separation?</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Answers will vary (Court martial)</a:t>
            </a:r>
          </a:p>
          <a:p>
            <a:r>
              <a:rPr lang="en-US" sz="1200" b="1" i="0" u="none" strike="noStrike" kern="1200" baseline="0" dirty="0" smtClean="0">
                <a:solidFill>
                  <a:schemeClr val="tx1"/>
                </a:solidFill>
                <a:latin typeface="Arial" charset="0"/>
                <a:ea typeface="+mn-ea"/>
                <a:cs typeface="+mn-cs"/>
              </a:rPr>
              <a:t>Question: What are the types of characterization of service and define them? (Ref: NGR 600-200, para 6-7)</a:t>
            </a:r>
          </a:p>
          <a:p>
            <a:r>
              <a:rPr lang="en-US" sz="1200" b="1" i="0" u="none" strike="noStrike" kern="1200" baseline="0" dirty="0" smtClean="0">
                <a:solidFill>
                  <a:schemeClr val="tx1"/>
                </a:solidFill>
                <a:latin typeface="Arial" charset="0"/>
                <a:ea typeface="+mn-ea"/>
                <a:cs typeface="+mn-cs"/>
              </a:rPr>
              <a:t>Answer: Honorable </a:t>
            </a:r>
            <a:r>
              <a:rPr lang="en-US" sz="1200" b="0" i="0" u="none" strike="noStrike" kern="1200" baseline="0" dirty="0" smtClean="0">
                <a:solidFill>
                  <a:schemeClr val="tx1"/>
                </a:solidFill>
                <a:latin typeface="Arial" charset="0"/>
                <a:ea typeface="+mn-ea"/>
                <a:cs typeface="+mn-cs"/>
              </a:rPr>
              <a:t>– military member meets the standards of acceptable conduct and performance. </a:t>
            </a:r>
            <a:r>
              <a:rPr lang="en-US" sz="1200" b="1" i="0" u="none" strike="noStrike" kern="1200" baseline="0" dirty="0" smtClean="0">
                <a:solidFill>
                  <a:schemeClr val="tx1"/>
                </a:solidFill>
                <a:latin typeface="Arial" charset="0"/>
                <a:ea typeface="+mn-ea"/>
                <a:cs typeface="+mn-cs"/>
              </a:rPr>
              <a:t>General (under honorable conditions) </a:t>
            </a:r>
            <a:r>
              <a:rPr lang="en-US" sz="1200" b="0" i="0" u="none" strike="noStrike" kern="1200" baseline="0" dirty="0" smtClean="0">
                <a:solidFill>
                  <a:schemeClr val="tx1"/>
                </a:solidFill>
                <a:latin typeface="Arial" charset="0"/>
                <a:ea typeface="+mn-ea"/>
                <a:cs typeface="+mn-cs"/>
              </a:rPr>
              <a:t>– the negative aspects of</a:t>
            </a:r>
          </a:p>
          <a:p>
            <a:r>
              <a:rPr lang="en-US" sz="1200" b="0" i="0" u="none" strike="noStrike" kern="1200" baseline="0" dirty="0" smtClean="0">
                <a:solidFill>
                  <a:schemeClr val="tx1"/>
                </a:solidFill>
                <a:latin typeface="Arial" charset="0"/>
                <a:ea typeface="+mn-ea"/>
                <a:cs typeface="+mn-cs"/>
              </a:rPr>
              <a:t>the military member’s conduct and performance outweighs the positive aspects. </a:t>
            </a:r>
            <a:r>
              <a:rPr lang="en-US" sz="1200" b="1" i="0" u="none" strike="noStrike" kern="1200" baseline="0" dirty="0" smtClean="0">
                <a:solidFill>
                  <a:schemeClr val="tx1"/>
                </a:solidFill>
                <a:latin typeface="Arial" charset="0"/>
                <a:ea typeface="+mn-ea"/>
                <a:cs typeface="+mn-cs"/>
              </a:rPr>
              <a:t>Other than honorable </a:t>
            </a:r>
            <a:r>
              <a:rPr lang="en-US" sz="1200" b="0" i="0" u="none" strike="noStrike" kern="1200" baseline="0" dirty="0" smtClean="0">
                <a:solidFill>
                  <a:schemeClr val="tx1"/>
                </a:solidFill>
                <a:latin typeface="Arial" charset="0"/>
                <a:ea typeface="+mn-ea"/>
                <a:cs typeface="+mn-cs"/>
              </a:rPr>
              <a:t>– pattern of behavior, act(s), or omission(s) that are a significant</a:t>
            </a:r>
          </a:p>
          <a:p>
            <a:r>
              <a:rPr lang="en-US" sz="1200" b="0" i="0" u="none" strike="noStrike" kern="1200" baseline="0" dirty="0" smtClean="0">
                <a:solidFill>
                  <a:schemeClr val="tx1"/>
                </a:solidFill>
                <a:latin typeface="Arial" charset="0"/>
                <a:ea typeface="+mn-ea"/>
                <a:cs typeface="+mn-cs"/>
              </a:rPr>
              <a:t>departure from conduct expected of military members.</a:t>
            </a:r>
          </a:p>
          <a:p>
            <a:r>
              <a:rPr lang="en-US" sz="1200" b="1" i="0" u="none" strike="noStrike" kern="1200" baseline="0" dirty="0" smtClean="0">
                <a:solidFill>
                  <a:schemeClr val="tx1"/>
                </a:solidFill>
                <a:latin typeface="Arial" charset="0"/>
                <a:ea typeface="+mn-ea"/>
                <a:cs typeface="+mn-cs"/>
              </a:rPr>
              <a:t>Say: </a:t>
            </a:r>
            <a:r>
              <a:rPr lang="en-US" sz="1200" b="0" i="0" u="none" strike="noStrike" kern="1200" baseline="0" dirty="0" smtClean="0">
                <a:solidFill>
                  <a:schemeClr val="tx1"/>
                </a:solidFill>
                <a:latin typeface="Arial" charset="0"/>
                <a:ea typeface="+mn-ea"/>
                <a:cs typeface="+mn-cs"/>
              </a:rPr>
              <a:t>Before initiating a separation or discharge, Soldiers should be evaluated for the likelihood of counseling and rehabilitation potential.</a:t>
            </a:r>
          </a:p>
          <a:p>
            <a:r>
              <a:rPr lang="en-US" sz="1200" b="1" i="0" u="none" strike="noStrike" kern="1200" baseline="0" dirty="0" smtClean="0">
                <a:solidFill>
                  <a:schemeClr val="tx1"/>
                </a:solidFill>
                <a:latin typeface="Arial" charset="0"/>
                <a:ea typeface="+mn-ea"/>
                <a:cs typeface="+mn-cs"/>
              </a:rPr>
              <a:t>Question: What are some limitations on separation actions? Ref: AR 135-178, para 2-3</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Conduct with judicial proceedings resulting in an acquittal; conduct of a prior administrative separation board that entered an approved finding due to non-factual</a:t>
            </a:r>
          </a:p>
          <a:p>
            <a:r>
              <a:rPr lang="en-US" sz="1200" b="0" i="0" u="none" strike="noStrike" kern="1200" baseline="0" dirty="0" smtClean="0">
                <a:solidFill>
                  <a:schemeClr val="tx1"/>
                </a:solidFill>
                <a:latin typeface="Arial" charset="0"/>
                <a:ea typeface="+mn-ea"/>
                <a:cs typeface="+mn-cs"/>
              </a:rPr>
              <a:t>findings; and conduct of administrative separation, but determined the Soldier be retained.</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Explain to Students that AR 135-178, Chapters 4 &amp; 5 reiterate the following reasons for discharge.</a:t>
            </a:r>
          </a:p>
          <a:p>
            <a:r>
              <a:rPr lang="en-US" sz="1200" b="1" i="0" u="none" strike="noStrike" kern="1200" baseline="0" dirty="0" smtClean="0">
                <a:solidFill>
                  <a:schemeClr val="tx1"/>
                </a:solidFill>
                <a:latin typeface="Arial" charset="0"/>
                <a:ea typeface="+mn-ea"/>
                <a:cs typeface="+mn-cs"/>
              </a:rPr>
              <a:t>Refer Students to NGR 600-200 Chapter 6, para 6-35 </a:t>
            </a:r>
            <a:r>
              <a:rPr lang="en-US" sz="1200" b="0" i="0" u="none" strike="noStrike" kern="1200" baseline="0" dirty="0" smtClean="0">
                <a:solidFill>
                  <a:schemeClr val="tx1"/>
                </a:solidFill>
                <a:latin typeface="Arial" charset="0"/>
                <a:ea typeface="+mn-ea"/>
                <a:cs typeface="+mn-cs"/>
              </a:rPr>
              <a:t>“Separation/Discharge from State ARNG and /or Reserve of the Army” for the following reasons for discharge and</a:t>
            </a:r>
          </a:p>
          <a:p>
            <a:r>
              <a:rPr lang="en-US" sz="1200" b="0" i="0" u="none" strike="noStrike" kern="1200" baseline="0" dirty="0" smtClean="0">
                <a:solidFill>
                  <a:schemeClr val="tx1"/>
                </a:solidFill>
                <a:latin typeface="Arial" charset="0"/>
                <a:ea typeface="+mn-ea"/>
                <a:cs typeface="+mn-cs"/>
              </a:rPr>
              <a:t>RE Codes (Call on a different student to answer what the appropriate RE Code is for the following reasons for discharge):</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The following are reasons, applicability, associated reenlistment (RE) codes, and board requirements for administrative separation or discharge from the Reserve of</a:t>
            </a:r>
          </a:p>
          <a:p>
            <a:r>
              <a:rPr lang="en-US" sz="1200" b="0" i="0" u="none" strike="noStrike" kern="1200" baseline="0" dirty="0" smtClean="0">
                <a:solidFill>
                  <a:schemeClr val="tx1"/>
                </a:solidFill>
                <a:latin typeface="Arial" charset="0"/>
                <a:ea typeface="+mn-ea"/>
                <a:cs typeface="+mn-cs"/>
              </a:rPr>
              <a:t>the Army, from the State ARNG only, or both. These reasons for discharge may be used for discharge for the </a:t>
            </a:r>
            <a:r>
              <a:rPr lang="en-US" sz="1200" b="1" i="0" u="none" strike="noStrike" kern="1200" baseline="0" dirty="0" smtClean="0">
                <a:solidFill>
                  <a:schemeClr val="tx1"/>
                </a:solidFill>
                <a:latin typeface="Arial" charset="0"/>
                <a:ea typeface="+mn-ea"/>
                <a:cs typeface="+mn-cs"/>
              </a:rPr>
              <a:t>State ARNG ONLY</a:t>
            </a:r>
            <a:r>
              <a:rPr lang="en-US"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(1) 6-35a: Discharge for ETS; RE 1; or, if an approved bar to re-enlistment or extension is in effect, or the Soldier is ineligible for extension due to overweight, APFT failure, or a positive urinalysis, but is not barred at time of ETS: RE3</a:t>
            </a:r>
          </a:p>
          <a:p>
            <a:r>
              <a:rPr lang="en-US" sz="1200" b="0" i="0" u="none" strike="noStrike" kern="1200" baseline="0" dirty="0" smtClean="0">
                <a:solidFill>
                  <a:schemeClr val="tx1"/>
                </a:solidFill>
                <a:latin typeface="Arial" charset="0"/>
                <a:ea typeface="+mn-ea"/>
                <a:cs typeface="+mn-cs"/>
              </a:rPr>
              <a:t>(2) 6-35b (2): Discharge for immediate reenlistment in the ARNG: RE1</a:t>
            </a:r>
          </a:p>
          <a:p>
            <a:r>
              <a:rPr lang="en-US" sz="1200" b="0" i="0" u="none" strike="noStrike" kern="1200" baseline="0" dirty="0" smtClean="0">
                <a:solidFill>
                  <a:schemeClr val="tx1"/>
                </a:solidFill>
                <a:latin typeface="Arial" charset="0"/>
                <a:ea typeface="+mn-ea"/>
                <a:cs typeface="+mn-cs"/>
              </a:rPr>
              <a:t>(3) 6-35b (3): Discharge for enlistment in another component of the US Armed Forces: RE1</a:t>
            </a:r>
          </a:p>
          <a:p>
            <a:r>
              <a:rPr lang="en-US" sz="1200" b="0" i="0" u="none" strike="noStrike" kern="1200" baseline="0" dirty="0" smtClean="0">
                <a:solidFill>
                  <a:schemeClr val="tx1"/>
                </a:solidFill>
                <a:latin typeface="Arial" charset="0"/>
                <a:ea typeface="+mn-ea"/>
                <a:cs typeface="+mn-cs"/>
              </a:rPr>
              <a:t>(4) 6-35b (4): Discharge on appointment as a commissioned or warrant officer: RE2</a:t>
            </a:r>
          </a:p>
          <a:p>
            <a:r>
              <a:rPr lang="en-US" sz="1200" b="0" i="0" u="none" strike="noStrike" kern="1200" baseline="0" dirty="0" smtClean="0">
                <a:solidFill>
                  <a:schemeClr val="tx1"/>
                </a:solidFill>
                <a:latin typeface="Arial" charset="0"/>
                <a:ea typeface="+mn-ea"/>
                <a:cs typeface="+mn-cs"/>
              </a:rPr>
              <a:t>(5) 6-35b (5): Separation of cadets on disenrollment from the Senior ROTC or an ROTC Scholarship Program: RE2</a:t>
            </a:r>
          </a:p>
          <a:p>
            <a:r>
              <a:rPr lang="en-US" sz="1200" b="0" i="0" u="none" strike="noStrike" kern="1200" baseline="0" dirty="0" smtClean="0">
                <a:solidFill>
                  <a:schemeClr val="tx1"/>
                </a:solidFill>
                <a:latin typeface="Arial" charset="0"/>
                <a:ea typeface="+mn-ea"/>
                <a:cs typeface="+mn-cs"/>
              </a:rPr>
              <a:t>(6) 6-35b (7): Discharge of a potential ROTC/SMP participant who is not accepted in the ROTC advance course: RE2</a:t>
            </a:r>
          </a:p>
          <a:p>
            <a:r>
              <a:rPr lang="en-US" sz="1200" b="0" i="0" u="none" strike="noStrike" kern="1200" baseline="0" dirty="0" smtClean="0">
                <a:solidFill>
                  <a:schemeClr val="tx1"/>
                </a:solidFill>
                <a:latin typeface="Arial" charset="0"/>
                <a:ea typeface="+mn-ea"/>
                <a:cs typeface="+mn-cs"/>
              </a:rPr>
              <a:t>(7) 6-35c (1): Dependency or hardship (including parenthood and sole parents) affecting the Soldier’s immediate family: RE3</a:t>
            </a:r>
          </a:p>
          <a:p>
            <a:r>
              <a:rPr lang="en-US" sz="1200" b="0" i="0" u="none" strike="noStrike" kern="1200" baseline="0" dirty="0" smtClean="0">
                <a:solidFill>
                  <a:schemeClr val="tx1"/>
                </a:solidFill>
                <a:latin typeface="Arial" charset="0"/>
                <a:ea typeface="+mn-ea"/>
                <a:cs typeface="+mn-cs"/>
              </a:rPr>
              <a:t>(8) 6-35c (2): Pregnancy: RE2</a:t>
            </a:r>
          </a:p>
          <a:p>
            <a:r>
              <a:rPr lang="en-US" sz="1200" b="0" i="0" u="none" strike="noStrike" kern="1200" baseline="0" dirty="0" smtClean="0">
                <a:solidFill>
                  <a:schemeClr val="tx1"/>
                </a:solidFill>
                <a:latin typeface="Arial" charset="0"/>
                <a:ea typeface="+mn-ea"/>
                <a:cs typeface="+mn-cs"/>
              </a:rPr>
              <a:t>(9) 6-35c (3): Sole surviving son or daughter: RE3</a:t>
            </a:r>
          </a:p>
          <a:p>
            <a:r>
              <a:rPr lang="en-US" sz="1200" b="0" i="0" u="none" strike="noStrike" kern="1200" baseline="0" dirty="0" smtClean="0">
                <a:solidFill>
                  <a:schemeClr val="tx1"/>
                </a:solidFill>
                <a:latin typeface="Arial" charset="0"/>
                <a:ea typeface="+mn-ea"/>
                <a:cs typeface="+mn-cs"/>
              </a:rPr>
              <a:t>(10) 6-35c (4): Involuntary separation due to parenthood: RE3</a:t>
            </a:r>
          </a:p>
          <a:p>
            <a:r>
              <a:rPr lang="en-US" sz="1200" b="0" i="0" u="none" strike="noStrike" kern="1200" baseline="0" dirty="0" smtClean="0">
                <a:solidFill>
                  <a:schemeClr val="tx1"/>
                </a:solidFill>
                <a:latin typeface="Arial" charset="0"/>
                <a:ea typeface="+mn-ea"/>
                <a:cs typeface="+mn-cs"/>
              </a:rPr>
              <a:t>(11) 6-35c (5): Not medically qualified under procurement medical fitness standards: RE3 or RE4 for HIV</a:t>
            </a:r>
          </a:p>
          <a:p>
            <a:r>
              <a:rPr lang="en-US" sz="1200" b="0" i="0" u="none" strike="noStrike" kern="1200" baseline="0" dirty="0" smtClean="0">
                <a:solidFill>
                  <a:schemeClr val="tx1"/>
                </a:solidFill>
                <a:latin typeface="Arial" charset="0"/>
                <a:ea typeface="+mn-ea"/>
                <a:cs typeface="+mn-cs"/>
              </a:rPr>
              <a:t>(12) 6-35d (2): Erroneous enlistment, reenlistment or extension: RE3</a:t>
            </a:r>
          </a:p>
          <a:p>
            <a:r>
              <a:rPr lang="en-US" sz="1200" b="0" i="0" u="none" strike="noStrike" kern="1200" baseline="0" dirty="0" smtClean="0">
                <a:solidFill>
                  <a:schemeClr val="tx1"/>
                </a:solidFill>
                <a:latin typeface="Arial" charset="0"/>
                <a:ea typeface="+mn-ea"/>
                <a:cs typeface="+mn-cs"/>
              </a:rPr>
              <a:t>(13) 6-35d (3): Defective enlistment or reenlistment: RE1 or RE3</a:t>
            </a:r>
          </a:p>
          <a:p>
            <a:r>
              <a:rPr lang="en-US" sz="1200" b="0" i="0" u="none" strike="noStrike" kern="1200" baseline="0" dirty="0" smtClean="0">
                <a:solidFill>
                  <a:schemeClr val="tx1"/>
                </a:solidFill>
                <a:latin typeface="Arial" charset="0"/>
                <a:ea typeface="+mn-ea"/>
                <a:cs typeface="+mn-cs"/>
              </a:rPr>
              <a:t>(14) 6-35d (5): Fraudulent enlistments or Reenlistments: RE3 or RE4</a:t>
            </a:r>
          </a:p>
          <a:p>
            <a:r>
              <a:rPr lang="en-US" sz="1200" b="0" i="0" u="none" strike="noStrike" kern="1200" baseline="0" dirty="0" smtClean="0">
                <a:solidFill>
                  <a:schemeClr val="tx1"/>
                </a:solidFill>
                <a:latin typeface="Arial" charset="0"/>
                <a:ea typeface="+mn-ea"/>
                <a:cs typeface="+mn-cs"/>
              </a:rPr>
              <a:t>(15) 6-35i (1): Acts or pattern of misconduct under the UCMJ, State Military Code or similar laws: RE3 or RE4</a:t>
            </a:r>
          </a:p>
          <a:p>
            <a:r>
              <a:rPr lang="en-US" sz="1200" b="0" i="0" u="none" strike="noStrike" kern="1200" baseline="0" dirty="0" smtClean="0">
                <a:solidFill>
                  <a:schemeClr val="tx1"/>
                </a:solidFill>
                <a:latin typeface="Arial" charset="0"/>
                <a:ea typeface="+mn-ea"/>
                <a:cs typeface="+mn-cs"/>
              </a:rPr>
              <a:t>(16) 6-35i (2): Conviction by criminal court: RE3</a:t>
            </a:r>
          </a:p>
          <a:p>
            <a:r>
              <a:rPr lang="en-US" sz="1200" b="0" i="0" u="none" strike="noStrike" kern="1200" baseline="0" dirty="0" smtClean="0">
                <a:solidFill>
                  <a:schemeClr val="tx1"/>
                </a:solidFill>
                <a:latin typeface="Arial" charset="0"/>
                <a:ea typeface="+mn-ea"/>
                <a:cs typeface="+mn-cs"/>
              </a:rPr>
              <a:t>(17) 6-35j: Unsatisfactory participation (Refer to AR 135-178, chapter 13): RE3</a:t>
            </a:r>
          </a:p>
          <a:p>
            <a:r>
              <a:rPr lang="en-US" sz="1200" b="0" i="0" u="none" strike="noStrike" kern="1200" baseline="0" dirty="0" smtClean="0">
                <a:solidFill>
                  <a:schemeClr val="tx1"/>
                </a:solidFill>
                <a:latin typeface="Arial" charset="0"/>
                <a:ea typeface="+mn-ea"/>
                <a:cs typeface="+mn-cs"/>
              </a:rPr>
              <a:t>(18) 6-35m: Separation for failure to meet Army body composition standards in AR 600-9 (Refer to AR 135-178, chapter 16): RE3</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Refer students to Para 6-36 “State ARNG Separations” and explain that this paragraph lists reasons for separation from the State ARNG not listed in paragraph 6-</a:t>
            </a:r>
          </a:p>
          <a:p>
            <a:r>
              <a:rPr lang="en-US" sz="1200" b="0" i="0" u="none" strike="noStrike" kern="1200" baseline="0" dirty="0" smtClean="0">
                <a:solidFill>
                  <a:schemeClr val="tx1"/>
                </a:solidFill>
                <a:latin typeface="Arial" charset="0"/>
                <a:ea typeface="+mn-ea"/>
                <a:cs typeface="+mn-cs"/>
              </a:rPr>
              <a:t>35 or AR 135-178.</a:t>
            </a:r>
          </a:p>
          <a:p>
            <a:r>
              <a:rPr lang="en-US" sz="1200" b="1" i="0" u="none" strike="noStrike" kern="1200" baseline="0" dirty="0" smtClean="0">
                <a:solidFill>
                  <a:schemeClr val="tx1"/>
                </a:solidFill>
                <a:latin typeface="Arial" charset="0"/>
                <a:ea typeface="+mn-ea"/>
                <a:cs typeface="+mn-cs"/>
              </a:rPr>
              <a:t>Refer Students to AR 135-178, Chapter 1, Section V: Mobilization Asset Transfer Program (MATP)</a:t>
            </a:r>
          </a:p>
          <a:p>
            <a:r>
              <a:rPr lang="en-US" sz="1200" b="1" i="0" u="none" strike="noStrike" kern="1200" baseline="0" dirty="0" smtClean="0">
                <a:solidFill>
                  <a:schemeClr val="tx1"/>
                </a:solidFill>
                <a:latin typeface="Arial" charset="0"/>
                <a:ea typeface="+mn-ea"/>
                <a:cs typeface="+mn-cs"/>
              </a:rPr>
              <a:t>Key Points:</a:t>
            </a:r>
          </a:p>
          <a:p>
            <a:r>
              <a:rPr lang="en-US" sz="1200" b="0" i="0" u="none" strike="noStrike" kern="1200" baseline="0" dirty="0" smtClean="0">
                <a:solidFill>
                  <a:schemeClr val="tx1"/>
                </a:solidFill>
                <a:latin typeface="Arial" charset="0"/>
                <a:ea typeface="+mn-ea"/>
                <a:cs typeface="+mn-cs"/>
              </a:rPr>
              <a:t>The purpose of the MATP is to ensure sufficient trained manpower is available in the IRR to meet the Army’s personnel requirements under conditions of full mobilization</a:t>
            </a:r>
          </a:p>
          <a:p>
            <a:r>
              <a:rPr lang="en-US" sz="1200" b="0" i="0" u="none" strike="noStrike" kern="1200" baseline="0" dirty="0" smtClean="0">
                <a:solidFill>
                  <a:schemeClr val="tx1"/>
                </a:solidFill>
                <a:latin typeface="Arial" charset="0"/>
                <a:ea typeface="+mn-ea"/>
                <a:cs typeface="+mn-cs"/>
              </a:rPr>
              <a:t>and retain potential mobilization assets (AR 135-178, Chapter 1, para 1-23). Soldiers discharged will be assigned to the IRR except for those being dropped from</a:t>
            </a:r>
          </a:p>
          <a:p>
            <a:r>
              <a:rPr lang="en-US" sz="1200" b="0" i="0" u="none" strike="noStrike" kern="1200" baseline="0" dirty="0" smtClean="0">
                <a:solidFill>
                  <a:schemeClr val="tx1"/>
                </a:solidFill>
                <a:latin typeface="Arial" charset="0"/>
                <a:ea typeface="+mn-ea"/>
                <a:cs typeface="+mn-cs"/>
              </a:rPr>
              <a:t>the rolls of the Army and who meet the following eligibility and conditions for assignment to the MATP (AR 135-178, Chapter 1, para 1-24):</a:t>
            </a:r>
          </a:p>
          <a:p>
            <a:r>
              <a:rPr lang="en-US" sz="1200" b="0" i="0" u="none" strike="noStrike" kern="1200" baseline="0" dirty="0" smtClean="0">
                <a:solidFill>
                  <a:schemeClr val="tx1"/>
                </a:solidFill>
                <a:latin typeface="Arial" charset="0"/>
                <a:ea typeface="+mn-ea"/>
                <a:cs typeface="+mn-cs"/>
              </a:rPr>
              <a:t>a. Mandatory for those who have a remaining statutory or contractual obligation and have completed IET &amp; MOSQ.</a:t>
            </a:r>
          </a:p>
          <a:p>
            <a:r>
              <a:rPr lang="en-US" sz="1200" b="0" i="0" u="none" strike="noStrike" kern="1200" baseline="0" dirty="0" smtClean="0">
                <a:solidFill>
                  <a:schemeClr val="tx1"/>
                </a:solidFill>
                <a:latin typeface="Arial" charset="0"/>
                <a:ea typeface="+mn-ea"/>
                <a:cs typeface="+mn-cs"/>
              </a:rPr>
              <a:t>b. More than 3 months of service remaining on a contractual or statutory obligation.</a:t>
            </a:r>
          </a:p>
          <a:p>
            <a:r>
              <a:rPr lang="en-US" sz="1200" b="0" i="0" u="none" strike="noStrike" kern="1200" baseline="0" dirty="0" smtClean="0">
                <a:solidFill>
                  <a:schemeClr val="tx1"/>
                </a:solidFill>
                <a:latin typeface="Arial" charset="0"/>
                <a:ea typeface="+mn-ea"/>
                <a:cs typeface="+mn-cs"/>
              </a:rPr>
              <a:t>c. Soldier’s service is characterized as honorable or under honorable conditions. Soldiers will be ineligible for MATP if (AR 135-178, Chapter 1, para 1-25):</a:t>
            </a:r>
          </a:p>
          <a:p>
            <a:r>
              <a:rPr lang="en-US" sz="1200" b="0" i="0" u="none" strike="noStrike" kern="1200" baseline="0" dirty="0" smtClean="0">
                <a:solidFill>
                  <a:schemeClr val="tx1"/>
                </a:solidFill>
                <a:latin typeface="Arial" charset="0"/>
                <a:ea typeface="+mn-ea"/>
                <a:cs typeface="+mn-cs"/>
              </a:rPr>
              <a:t>a. IET not completed or MOS not awarded.</a:t>
            </a:r>
          </a:p>
          <a:p>
            <a:r>
              <a:rPr lang="en-US" sz="1200" b="0" i="0" u="none" strike="noStrike" kern="1200" baseline="0" dirty="0" smtClean="0">
                <a:solidFill>
                  <a:schemeClr val="tx1"/>
                </a:solidFill>
                <a:latin typeface="Arial" charset="0"/>
                <a:ea typeface="+mn-ea"/>
                <a:cs typeface="+mn-cs"/>
              </a:rPr>
              <a:t>b. Less than 3 months of service remaining on a contractual or statutory obligation.</a:t>
            </a:r>
          </a:p>
          <a:p>
            <a:r>
              <a:rPr lang="en-US" sz="1200" b="0" i="0" u="none" strike="noStrike" kern="1200" baseline="0" dirty="0" smtClean="0">
                <a:solidFill>
                  <a:schemeClr val="tx1"/>
                </a:solidFill>
                <a:latin typeface="Arial" charset="0"/>
                <a:ea typeface="+mn-ea"/>
                <a:cs typeface="+mn-cs"/>
              </a:rPr>
              <a:t>c. Service is NOT characterized as honorable or under honorable conditions.</a:t>
            </a:r>
          </a:p>
          <a:p>
            <a:r>
              <a:rPr lang="en-US" sz="1200" b="0" i="0" u="none" strike="noStrike" kern="1200" baseline="0" dirty="0" smtClean="0">
                <a:solidFill>
                  <a:schemeClr val="tx1"/>
                </a:solidFill>
                <a:latin typeface="Arial" charset="0"/>
                <a:ea typeface="+mn-ea"/>
                <a:cs typeface="+mn-cs"/>
              </a:rPr>
              <a:t>Check on Learning:</a:t>
            </a:r>
          </a:p>
          <a:p>
            <a:r>
              <a:rPr lang="en-US" sz="1200" b="1" i="0" u="none" strike="noStrike" kern="1200" baseline="0" dirty="0" smtClean="0">
                <a:solidFill>
                  <a:schemeClr val="tx1"/>
                </a:solidFill>
                <a:latin typeface="Arial" charset="0"/>
                <a:ea typeface="+mn-ea"/>
                <a:cs typeface="+mn-cs"/>
              </a:rPr>
              <a:t>Question: </a:t>
            </a:r>
            <a:r>
              <a:rPr lang="en-US" sz="1200" b="0" i="0" u="none" strike="noStrike" kern="1200" baseline="0" dirty="0" smtClean="0">
                <a:solidFill>
                  <a:schemeClr val="tx1"/>
                </a:solidFill>
                <a:latin typeface="Arial" charset="0"/>
                <a:ea typeface="+mn-ea"/>
                <a:cs typeface="+mn-cs"/>
              </a:rPr>
              <a:t>What regulation would you look in to find the reason of discharge RE Codes for "Separation/Discharge from State ARNG and /or Reserve of the Army"?</a:t>
            </a:r>
          </a:p>
          <a:p>
            <a:r>
              <a:rPr lang="en-US" sz="1200" b="1" i="0" u="none" strike="noStrike" kern="1200" baseline="0" dirty="0" smtClean="0">
                <a:solidFill>
                  <a:schemeClr val="tx1"/>
                </a:solidFill>
                <a:latin typeface="Arial" charset="0"/>
                <a:ea typeface="+mn-ea"/>
                <a:cs typeface="+mn-cs"/>
              </a:rPr>
              <a:t>Answer: </a:t>
            </a:r>
            <a:r>
              <a:rPr lang="en-US" sz="1200" b="0" i="0" u="none" strike="noStrike" kern="1200" baseline="0" dirty="0" smtClean="0">
                <a:solidFill>
                  <a:schemeClr val="tx1"/>
                </a:solidFill>
                <a:latin typeface="Arial" charset="0"/>
                <a:ea typeface="+mn-ea"/>
                <a:cs typeface="+mn-cs"/>
              </a:rPr>
              <a:t>NGR 600-200 Chapter 6, para 6-35</a:t>
            </a:r>
          </a:p>
          <a:p>
            <a:r>
              <a:rPr lang="fr-FR" sz="1200" b="1" i="0" u="none" strike="noStrike" kern="1200" baseline="0" dirty="0" err="1" smtClean="0">
                <a:solidFill>
                  <a:schemeClr val="tx1"/>
                </a:solidFill>
                <a:latin typeface="Arial" charset="0"/>
                <a:ea typeface="+mn-ea"/>
                <a:cs typeface="+mn-cs"/>
              </a:rPr>
              <a:t>Ref</a:t>
            </a:r>
            <a:r>
              <a:rPr lang="fr-FR" sz="1200" b="1" i="0" u="none" strike="noStrike" kern="1200" baseline="0" dirty="0" smtClean="0">
                <a:solidFill>
                  <a:schemeClr val="tx1"/>
                </a:solidFill>
                <a:latin typeface="Arial" charset="0"/>
                <a:ea typeface="+mn-ea"/>
                <a:cs typeface="+mn-cs"/>
              </a:rPr>
              <a:t>: </a:t>
            </a:r>
            <a:r>
              <a:rPr lang="fr-FR" sz="1200" b="0" i="0" u="none" strike="noStrike" kern="1200" baseline="0" dirty="0" smtClean="0">
                <a:solidFill>
                  <a:schemeClr val="tx1"/>
                </a:solidFill>
                <a:latin typeface="Arial" charset="0"/>
                <a:ea typeface="+mn-ea"/>
                <a:cs typeface="+mn-cs"/>
              </a:rPr>
              <a:t>NGR 600-200, </a:t>
            </a:r>
            <a:r>
              <a:rPr lang="fr-FR" sz="1200" b="0" i="0" u="none" strike="noStrike" kern="1200" baseline="0" dirty="0" err="1" smtClean="0">
                <a:solidFill>
                  <a:schemeClr val="tx1"/>
                </a:solidFill>
                <a:latin typeface="Arial" charset="0"/>
                <a:ea typeface="+mn-ea"/>
                <a:cs typeface="+mn-cs"/>
              </a:rPr>
              <a:t>Chapter</a:t>
            </a:r>
            <a:r>
              <a:rPr lang="fr-FR" sz="1200" b="0" i="0" u="none" strike="noStrike" kern="1200" baseline="0" dirty="0" smtClean="0">
                <a:solidFill>
                  <a:schemeClr val="tx1"/>
                </a:solidFill>
                <a:latin typeface="Arial" charset="0"/>
                <a:ea typeface="+mn-ea"/>
                <a:cs typeface="+mn-cs"/>
              </a:rPr>
              <a:t> 6, para 6-35</a:t>
            </a:r>
          </a:p>
          <a:p>
            <a:r>
              <a:rPr lang="en-US" sz="1200" b="0" i="0" u="none" strike="noStrike" kern="1200" baseline="0" dirty="0" smtClean="0">
                <a:solidFill>
                  <a:schemeClr val="tx1"/>
                </a:solidFill>
                <a:latin typeface="Arial" charset="0"/>
                <a:ea typeface="+mn-ea"/>
                <a:cs typeface="+mn-cs"/>
              </a:rPr>
              <a:t>Review Summary: During this learning step, we discussed the differences between separations and discharges. Next we are going to conduct a breakout session and see what the alternatives to separation and discharge are. Are there any questions?</a:t>
            </a:r>
            <a:endParaRPr lang="en-US" altLang="en-US" dirty="0"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FE98CD2D-ADA6-4031-8306-17C9CB9EA954}" type="slidenum">
              <a:rPr lang="en-US" altLang="en-US" sz="1200" smtClean="0"/>
              <a:pPr/>
              <a:t>9</a:t>
            </a:fld>
            <a:endParaRPr lang="en-US" altLang="en-US" sz="1200" dirty="0" smtClean="0"/>
          </a:p>
        </p:txBody>
      </p:sp>
    </p:spTree>
    <p:extLst>
      <p:ext uri="{BB962C8B-B14F-4D97-AF65-F5344CB8AC3E}">
        <p14:creationId xmlns:p14="http://schemas.microsoft.com/office/powerpoint/2010/main" val="4111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6"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sz="1400">
                <a:solidFill>
                  <a:schemeClr val="bg1"/>
                </a:solidFill>
              </a:defRPr>
            </a:lvl1pPr>
          </a:lstStyle>
          <a:p>
            <a:pPr>
              <a:defRPr/>
            </a:pPr>
            <a:fld id="{120E22D7-6E5D-4694-B6AD-8C0DE8A717AC}" type="slidenum">
              <a:rPr lang="en-US" altLang="en-US"/>
              <a:pPr>
                <a:defRPr/>
              </a:pPr>
              <a:t>‹#›</a:t>
            </a:fld>
            <a:endParaRPr lang="en-US" altLang="en-US" dirty="0"/>
          </a:p>
        </p:txBody>
      </p:sp>
    </p:spTree>
    <p:extLst>
      <p:ext uri="{BB962C8B-B14F-4D97-AF65-F5344CB8AC3E}">
        <p14:creationId xmlns:p14="http://schemas.microsoft.com/office/powerpoint/2010/main" val="386017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a:lvl1pPr>
          </a:lstStyle>
          <a:p>
            <a:pPr>
              <a:defRPr/>
            </a:pPr>
            <a:fld id="{38ECD7F5-D3DF-49A1-B784-73F0DD444B92}" type="slidenum">
              <a:rPr lang="en-US" altLang="en-US"/>
              <a:pPr>
                <a:defRPr/>
              </a:pPr>
              <a:t>‹#›</a:t>
            </a:fld>
            <a:endParaRPr lang="en-US" altLang="en-US" dirty="0"/>
          </a:p>
        </p:txBody>
      </p:sp>
    </p:spTree>
    <p:extLst>
      <p:ext uri="{BB962C8B-B14F-4D97-AF65-F5344CB8AC3E}">
        <p14:creationId xmlns:p14="http://schemas.microsoft.com/office/powerpoint/2010/main" val="179569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a:lvl1pPr>
          </a:lstStyle>
          <a:p>
            <a:pPr>
              <a:defRPr/>
            </a:pPr>
            <a:fld id="{DD971139-01C6-476F-8743-D261F5F57553}" type="slidenum">
              <a:rPr lang="en-US" altLang="en-US"/>
              <a:pPr>
                <a:defRPr/>
              </a:pPr>
              <a:t>‹#›</a:t>
            </a:fld>
            <a:endParaRPr lang="en-US" altLang="en-US" dirty="0"/>
          </a:p>
        </p:txBody>
      </p:sp>
    </p:spTree>
    <p:extLst>
      <p:ext uri="{BB962C8B-B14F-4D97-AF65-F5344CB8AC3E}">
        <p14:creationId xmlns:p14="http://schemas.microsoft.com/office/powerpoint/2010/main" val="321070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6"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sz="1400">
                <a:solidFill>
                  <a:schemeClr val="bg1"/>
                </a:solidFill>
              </a:defRPr>
            </a:lvl1pPr>
          </a:lstStyle>
          <a:p>
            <a:pPr>
              <a:defRPr/>
            </a:pPr>
            <a:fld id="{10CE3D68-4C37-48E6-A879-901935FC6F87}" type="slidenum">
              <a:rPr lang="en-US" altLang="en-US"/>
              <a:pPr>
                <a:defRPr/>
              </a:pPr>
              <a:t>‹#›</a:t>
            </a:fld>
            <a:endParaRPr lang="en-US" altLang="en-US" dirty="0"/>
          </a:p>
        </p:txBody>
      </p:sp>
    </p:spTree>
    <p:extLst>
      <p:ext uri="{BB962C8B-B14F-4D97-AF65-F5344CB8AC3E}">
        <p14:creationId xmlns:p14="http://schemas.microsoft.com/office/powerpoint/2010/main" val="291260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6"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sz="1400">
                <a:solidFill>
                  <a:schemeClr val="bg1"/>
                </a:solidFill>
              </a:defRPr>
            </a:lvl1pPr>
          </a:lstStyle>
          <a:p>
            <a:pPr>
              <a:defRPr/>
            </a:pPr>
            <a:fld id="{DFB2C3F0-BDFE-44A6-B20F-EDE495E0309D}" type="slidenum">
              <a:rPr lang="en-US" altLang="en-US"/>
              <a:pPr>
                <a:defRPr/>
              </a:pPr>
              <a:t>‹#›</a:t>
            </a:fld>
            <a:endParaRPr lang="en-US" altLang="en-US" dirty="0"/>
          </a:p>
        </p:txBody>
      </p:sp>
    </p:spTree>
    <p:extLst>
      <p:ext uri="{BB962C8B-B14F-4D97-AF65-F5344CB8AC3E}">
        <p14:creationId xmlns:p14="http://schemas.microsoft.com/office/powerpoint/2010/main" val="109260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7"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sz="1400">
                <a:solidFill>
                  <a:schemeClr val="bg1"/>
                </a:solidFill>
              </a:defRPr>
            </a:lvl1pPr>
          </a:lstStyle>
          <a:p>
            <a:pPr>
              <a:defRPr/>
            </a:pPr>
            <a:fld id="{0C5E2043-1FF7-4511-8725-36FE9B9D2FF6}" type="slidenum">
              <a:rPr lang="en-US" altLang="en-US"/>
              <a:pPr>
                <a:defRPr/>
              </a:pPr>
              <a:t>‹#›</a:t>
            </a:fld>
            <a:endParaRPr lang="en-US" altLang="en-US" dirty="0"/>
          </a:p>
        </p:txBody>
      </p:sp>
    </p:spTree>
    <p:extLst>
      <p:ext uri="{BB962C8B-B14F-4D97-AF65-F5344CB8AC3E}">
        <p14:creationId xmlns:p14="http://schemas.microsoft.com/office/powerpoint/2010/main" val="291979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9" name="Slide Number Placeholder 5"/>
          <p:cNvSpPr>
            <a:spLocks noGrp="1"/>
          </p:cNvSpPr>
          <p:nvPr>
            <p:ph type="sldNum" sz="quarter" idx="12"/>
          </p:nvPr>
        </p:nvSpPr>
        <p:spPr>
          <a:xfrm>
            <a:off x="8670925" y="6492875"/>
            <a:ext cx="473075"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sz="1400">
                <a:solidFill>
                  <a:schemeClr val="bg1"/>
                </a:solidFill>
              </a:defRPr>
            </a:lvl1pPr>
          </a:lstStyle>
          <a:p>
            <a:pPr>
              <a:defRPr/>
            </a:pPr>
            <a:fld id="{1B03D5D4-AB62-4044-B410-6559C90DB907}" type="slidenum">
              <a:rPr lang="en-US" altLang="en-US"/>
              <a:pPr>
                <a:defRPr/>
              </a:pPr>
              <a:t>‹#›</a:t>
            </a:fld>
            <a:endParaRPr lang="en-US" altLang="en-US" dirty="0"/>
          </a:p>
        </p:txBody>
      </p:sp>
    </p:spTree>
    <p:extLst>
      <p:ext uri="{BB962C8B-B14F-4D97-AF65-F5344CB8AC3E}">
        <p14:creationId xmlns:p14="http://schemas.microsoft.com/office/powerpoint/2010/main" val="234646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a:lvl1pPr>
          </a:lstStyle>
          <a:p>
            <a:pPr>
              <a:defRPr/>
            </a:pPr>
            <a:fld id="{5C248F9B-43D3-4A81-9DB4-968EC187B9C8}" type="slidenum">
              <a:rPr lang="en-US" altLang="en-US"/>
              <a:pPr>
                <a:defRPr/>
              </a:pPr>
              <a:t>‹#›</a:t>
            </a:fld>
            <a:endParaRPr lang="en-US" altLang="en-US" dirty="0"/>
          </a:p>
        </p:txBody>
      </p:sp>
    </p:spTree>
    <p:extLst>
      <p:ext uri="{BB962C8B-B14F-4D97-AF65-F5344CB8AC3E}">
        <p14:creationId xmlns:p14="http://schemas.microsoft.com/office/powerpoint/2010/main" val="414624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4" name="Slide Number Placeholder 1"/>
          <p:cNvSpPr>
            <a:spLocks noGrp="1"/>
          </p:cNvSpPr>
          <p:nvPr userDrawn="1">
            <p:ph type="sldNum" sz="quarter" idx="12"/>
          </p:nvPr>
        </p:nvSpPr>
        <p:spPr>
          <a:xfrm>
            <a:off x="8753475" y="6492875"/>
            <a:ext cx="474663"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sz="1400">
                <a:solidFill>
                  <a:srgbClr val="FFFFFF"/>
                </a:solidFill>
              </a:defRPr>
            </a:lvl1pPr>
          </a:lstStyle>
          <a:p>
            <a:pPr>
              <a:defRPr/>
            </a:pPr>
            <a:fld id="{C0C4CFFA-7C4E-4F50-A1C2-50AA73185361}" type="slidenum">
              <a:rPr lang="en-US" altLang="en-US"/>
              <a:pPr>
                <a:defRPr/>
              </a:pPr>
              <a:t>‹#›</a:t>
            </a:fld>
            <a:endParaRPr lang="en-US" altLang="en-US" dirty="0"/>
          </a:p>
        </p:txBody>
      </p:sp>
    </p:spTree>
    <p:extLst>
      <p:ext uri="{BB962C8B-B14F-4D97-AF65-F5344CB8AC3E}">
        <p14:creationId xmlns:p14="http://schemas.microsoft.com/office/powerpoint/2010/main" val="2355843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a:lvl1pPr>
          </a:lstStyle>
          <a:p>
            <a:pPr>
              <a:defRPr/>
            </a:pPr>
            <a:fld id="{4BB1516C-A086-4E8E-BB4D-4C31DDADACCD}" type="slidenum">
              <a:rPr lang="en-US" altLang="en-US"/>
              <a:pPr>
                <a:defRPr/>
              </a:pPr>
              <a:t>‹#›</a:t>
            </a:fld>
            <a:endParaRPr lang="en-US" altLang="en-US" dirty="0"/>
          </a:p>
        </p:txBody>
      </p:sp>
    </p:spTree>
    <p:extLst>
      <p:ext uri="{BB962C8B-B14F-4D97-AF65-F5344CB8AC3E}">
        <p14:creationId xmlns:p14="http://schemas.microsoft.com/office/powerpoint/2010/main" val="403415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spcBef>
                <a:spcPct val="20000"/>
              </a:spcBef>
              <a:defRPr>
                <a:latin typeface="Arial" charset="0"/>
                <a:ea typeface="ＭＳ Ｐゴシック" pitchFamily="1" charset="-128"/>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defRPr/>
            </a:lvl1pPr>
          </a:lstStyle>
          <a:p>
            <a:pPr>
              <a:defRPr/>
            </a:pPr>
            <a:fld id="{DCD0C2F9-25B4-4FB5-BC1B-F4571123CDF9}" type="slidenum">
              <a:rPr lang="en-US" altLang="en-US"/>
              <a:pPr>
                <a:defRPr/>
              </a:pPr>
              <a:t>‹#›</a:t>
            </a:fld>
            <a:endParaRPr lang="en-US" altLang="en-US" dirty="0"/>
          </a:p>
        </p:txBody>
      </p:sp>
    </p:spTree>
    <p:extLst>
      <p:ext uri="{BB962C8B-B14F-4D97-AF65-F5344CB8AC3E}">
        <p14:creationId xmlns:p14="http://schemas.microsoft.com/office/powerpoint/2010/main" val="332386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15" descr="mm_WM.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97288" y="1544638"/>
            <a:ext cx="174942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ARG bg (6).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8" descr="ARG bg (5).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00710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login.milsuite.mil/?goto=https://www.milsuite.mil:443/book/groups/smartbookdapam611-2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e8f6N5Xqvf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C4CFFA-7C4E-4F50-A1C2-50AA73185361}" type="slidenum">
              <a:rPr lang="en-US" altLang="en-US" smtClean="0"/>
              <a:pPr>
                <a:defRPr/>
              </a:pPr>
              <a:t>1</a:t>
            </a:fld>
            <a:endParaRPr lang="en-US" altLang="en-US" dirty="0"/>
          </a:p>
        </p:txBody>
      </p:sp>
      <p:sp>
        <p:nvSpPr>
          <p:cNvPr id="3" name="TextBox 2"/>
          <p:cNvSpPr txBox="1"/>
          <p:nvPr/>
        </p:nvSpPr>
        <p:spPr>
          <a:xfrm>
            <a:off x="1371600" y="2270235"/>
            <a:ext cx="7119257" cy="1323439"/>
          </a:xfrm>
          <a:prstGeom prst="rect">
            <a:avLst/>
          </a:prstGeom>
          <a:noFill/>
        </p:spPr>
        <p:txBody>
          <a:bodyPr wrap="square" rtlCol="0">
            <a:spAutoFit/>
          </a:bodyPr>
          <a:lstStyle/>
          <a:p>
            <a:pPr algn="ctr"/>
            <a:r>
              <a:rPr lang="en-US" sz="4000" dirty="0" smtClean="0"/>
              <a:t>Communicate Alternatives to Separation/Transfer/Discharge</a:t>
            </a:r>
            <a:endParaRPr lang="en-US" sz="4000" dirty="0"/>
          </a:p>
        </p:txBody>
      </p:sp>
      <p:sp>
        <p:nvSpPr>
          <p:cNvPr id="4" name="TextBox 3"/>
          <p:cNvSpPr txBox="1"/>
          <p:nvPr/>
        </p:nvSpPr>
        <p:spPr>
          <a:xfrm>
            <a:off x="2033752" y="4020207"/>
            <a:ext cx="5959365" cy="584775"/>
          </a:xfrm>
          <a:prstGeom prst="rect">
            <a:avLst/>
          </a:prstGeom>
          <a:noFill/>
        </p:spPr>
        <p:txBody>
          <a:bodyPr wrap="square" rtlCol="0">
            <a:spAutoFit/>
          </a:bodyPr>
          <a:lstStyle/>
          <a:p>
            <a:pPr algn="ctr"/>
            <a:r>
              <a:rPr lang="en-US" sz="3200" dirty="0" smtClean="0">
                <a:solidFill>
                  <a:schemeClr val="tx1">
                    <a:lumMod val="50000"/>
                    <a:lumOff val="50000"/>
                  </a:schemeClr>
                </a:solidFill>
              </a:rPr>
              <a:t>Retention NCO Workshop</a:t>
            </a:r>
            <a:endParaRPr lang="en-US" sz="3200" dirty="0">
              <a:solidFill>
                <a:schemeClr val="tx1">
                  <a:lumMod val="50000"/>
                  <a:lumOff val="50000"/>
                </a:schemeClr>
              </a:solidFill>
            </a:endParaRPr>
          </a:p>
        </p:txBody>
      </p:sp>
    </p:spTree>
    <p:extLst>
      <p:ext uri="{BB962C8B-B14F-4D97-AF65-F5344CB8AC3E}">
        <p14:creationId xmlns:p14="http://schemas.microsoft.com/office/powerpoint/2010/main" val="2756471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92956"/>
            <a:ext cx="8229600" cy="808038"/>
          </a:xfrm>
        </p:spPr>
        <p:txBody>
          <a:bodyPr/>
          <a:lstStyle/>
          <a:p>
            <a:r>
              <a:rPr lang="en-US" dirty="0" smtClean="0"/>
              <a:t>Breakout Session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0783" y="1600994"/>
            <a:ext cx="5542433" cy="4708525"/>
          </a:xfrm>
        </p:spPr>
      </p:pic>
      <p:sp>
        <p:nvSpPr>
          <p:cNvPr id="4" name="Slide Number Placeholder 3"/>
          <p:cNvSpPr>
            <a:spLocks noGrp="1"/>
          </p:cNvSpPr>
          <p:nvPr>
            <p:ph type="sldNum" sz="quarter" idx="12"/>
          </p:nvPr>
        </p:nvSpPr>
        <p:spPr/>
        <p:txBody>
          <a:bodyPr/>
          <a:lstStyle/>
          <a:p>
            <a:pPr>
              <a:defRPr/>
            </a:pPr>
            <a:fld id="{10CE3D68-4C37-48E6-A879-901935FC6F87}" type="slidenum">
              <a:rPr lang="en-US" altLang="en-US" smtClean="0"/>
              <a:pPr>
                <a:defRPr/>
              </a:pPr>
              <a:t>10</a:t>
            </a:fld>
            <a:endParaRPr lang="en-US" altLang="en-US" dirty="0"/>
          </a:p>
        </p:txBody>
      </p:sp>
    </p:spTree>
    <p:extLst>
      <p:ext uri="{BB962C8B-B14F-4D97-AF65-F5344CB8AC3E}">
        <p14:creationId xmlns:p14="http://schemas.microsoft.com/office/powerpoint/2010/main" val="1919764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14"/>
          <p:cNvSpPr txBox="1">
            <a:spLocks noChangeArrowheads="1"/>
          </p:cNvSpPr>
          <p:nvPr/>
        </p:nvSpPr>
        <p:spPr bwMode="auto">
          <a:xfrm>
            <a:off x="9051925" y="4075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sp>
        <p:nvSpPr>
          <p:cNvPr id="276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3536125A-F4EE-4AAF-BD6C-77C9C8E27487}" type="slidenum">
              <a:rPr lang="en-US" altLang="en-US" sz="1400" smtClean="0">
                <a:solidFill>
                  <a:srgbClr val="FFFFFF"/>
                </a:solidFill>
              </a:rPr>
              <a:pPr/>
              <a:t>11</a:t>
            </a:fld>
            <a:endParaRPr lang="en-US" altLang="en-US" sz="1400" dirty="0" smtClean="0">
              <a:solidFill>
                <a:srgbClr val="FFFFFF"/>
              </a:solidFill>
            </a:endParaRPr>
          </a:p>
        </p:txBody>
      </p:sp>
      <p:sp>
        <p:nvSpPr>
          <p:cNvPr id="27652" name="TextBox 1"/>
          <p:cNvSpPr txBox="1">
            <a:spLocks noChangeArrowheads="1"/>
          </p:cNvSpPr>
          <p:nvPr/>
        </p:nvSpPr>
        <p:spPr bwMode="auto">
          <a:xfrm>
            <a:off x="1652710" y="876593"/>
            <a:ext cx="659594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5400" dirty="0" smtClean="0"/>
              <a:t>Interstate </a:t>
            </a:r>
            <a:r>
              <a:rPr lang="en-US" altLang="en-US" sz="5400" dirty="0"/>
              <a:t>and Intrastate Transfers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575" y="3052689"/>
            <a:ext cx="5401994" cy="282760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1325" y="843147"/>
            <a:ext cx="8229600" cy="835747"/>
          </a:xfrm>
        </p:spPr>
        <p:txBody>
          <a:bodyPr/>
          <a:lstStyle/>
          <a:p>
            <a:r>
              <a:rPr lang="en-US" dirty="0" smtClean="0">
                <a:latin typeface="Arial" panose="020B0604020202020204" pitchFamily="34" charset="0"/>
                <a:cs typeface="Arial" panose="020B0604020202020204" pitchFamily="34" charset="0"/>
              </a:rPr>
              <a:t>Attachment</a:t>
            </a:r>
            <a:endParaRPr lang="en-US"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2388" y="2649115"/>
            <a:ext cx="2624446" cy="2790701"/>
          </a:xfrm>
        </p:spPr>
      </p:pic>
      <p:sp>
        <p:nvSpPr>
          <p:cNvPr id="4" name="Slide Number Placeholder 3"/>
          <p:cNvSpPr>
            <a:spLocks noGrp="1"/>
          </p:cNvSpPr>
          <p:nvPr>
            <p:ph type="sldNum" sz="quarter" idx="12"/>
          </p:nvPr>
        </p:nvSpPr>
        <p:spPr/>
        <p:txBody>
          <a:bodyPr/>
          <a:lstStyle/>
          <a:p>
            <a:pPr>
              <a:defRPr/>
            </a:pPr>
            <a:fld id="{10CE3D68-4C37-48E6-A879-901935FC6F87}" type="slidenum">
              <a:rPr lang="en-US" altLang="en-US" smtClean="0"/>
              <a:pPr>
                <a:defRPr/>
              </a:pPr>
              <a:t>12</a:t>
            </a:fld>
            <a:endParaRPr lang="en-US" alt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72" y="2649115"/>
            <a:ext cx="2947431" cy="2850078"/>
          </a:xfrm>
          <a:prstGeom prst="rect">
            <a:avLst/>
          </a:prstGeom>
        </p:spPr>
      </p:pic>
    </p:spTree>
    <p:extLst>
      <p:ext uri="{BB962C8B-B14F-4D97-AF65-F5344CB8AC3E}">
        <p14:creationId xmlns:p14="http://schemas.microsoft.com/office/powerpoint/2010/main" val="3545191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3568" y="833438"/>
            <a:ext cx="8229600" cy="1143000"/>
          </a:xfrm>
        </p:spPr>
        <p:txBody>
          <a:bodyPr/>
          <a:lstStyle/>
          <a:p>
            <a:r>
              <a:rPr lang="en-US" dirty="0" smtClean="0"/>
              <a:t>MOS Reclassification or Reassignment</a:t>
            </a:r>
            <a:endParaRPr lang="en-US" dirty="0"/>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73046" y="2492477"/>
            <a:ext cx="5530644" cy="3170903"/>
          </a:xfrm>
        </p:spPr>
      </p:pic>
      <p:sp>
        <p:nvSpPr>
          <p:cNvPr id="4" name="Slide Number Placeholder 3"/>
          <p:cNvSpPr>
            <a:spLocks noGrp="1"/>
          </p:cNvSpPr>
          <p:nvPr>
            <p:ph type="sldNum" sz="quarter" idx="12"/>
          </p:nvPr>
        </p:nvSpPr>
        <p:spPr/>
        <p:txBody>
          <a:bodyPr/>
          <a:lstStyle/>
          <a:p>
            <a:pPr>
              <a:defRPr/>
            </a:pPr>
            <a:fld id="{10CE3D68-4C37-48E6-A879-901935FC6F87}" type="slidenum">
              <a:rPr lang="en-US" altLang="en-US" smtClean="0"/>
              <a:pPr>
                <a:defRPr/>
              </a:pPr>
              <a:t>13</a:t>
            </a:fld>
            <a:endParaRPr lang="en-US" altLang="en-US" dirty="0"/>
          </a:p>
        </p:txBody>
      </p:sp>
    </p:spTree>
    <p:extLst>
      <p:ext uri="{BB962C8B-B14F-4D97-AF65-F5344CB8AC3E}">
        <p14:creationId xmlns:p14="http://schemas.microsoft.com/office/powerpoint/2010/main" val="1050577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1050"/>
            <a:ext cx="8229600" cy="636588"/>
          </a:xfrm>
        </p:spPr>
        <p:txBody>
          <a:bodyPr/>
          <a:lstStyle/>
          <a:p>
            <a:r>
              <a:rPr lang="en-US" dirty="0" smtClean="0"/>
              <a:t>OCS and WOCS</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04937" y="2791619"/>
            <a:ext cx="2143125" cy="2143125"/>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95937" y="2791619"/>
            <a:ext cx="2143125" cy="2143125"/>
          </a:xfrm>
        </p:spPr>
      </p:pic>
      <p:sp>
        <p:nvSpPr>
          <p:cNvPr id="2" name="Slide Number Placeholder 1"/>
          <p:cNvSpPr>
            <a:spLocks noGrp="1"/>
          </p:cNvSpPr>
          <p:nvPr>
            <p:ph type="sldNum" sz="quarter" idx="12"/>
          </p:nvPr>
        </p:nvSpPr>
        <p:spPr/>
        <p:txBody>
          <a:bodyPr/>
          <a:lstStyle/>
          <a:p>
            <a:pPr>
              <a:defRPr/>
            </a:pPr>
            <a:fld id="{C0C4CFFA-7C4E-4F50-A1C2-50AA73185361}" type="slidenum">
              <a:rPr lang="en-US" altLang="en-US" smtClean="0"/>
              <a:pPr>
                <a:defRPr/>
              </a:pPr>
              <a:t>14</a:t>
            </a:fld>
            <a:endParaRPr lang="en-US" altLang="en-US" dirty="0"/>
          </a:p>
        </p:txBody>
      </p:sp>
    </p:spTree>
    <p:extLst>
      <p:ext uri="{BB962C8B-B14F-4D97-AF65-F5344CB8AC3E}">
        <p14:creationId xmlns:p14="http://schemas.microsoft.com/office/powerpoint/2010/main" val="2582694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14"/>
          <p:cNvSpPr txBox="1">
            <a:spLocks noChangeArrowheads="1"/>
          </p:cNvSpPr>
          <p:nvPr/>
        </p:nvSpPr>
        <p:spPr bwMode="auto">
          <a:xfrm>
            <a:off x="9051925" y="4075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sp>
        <p:nvSpPr>
          <p:cNvPr id="2355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7117B0C7-A058-4556-9C1D-B513B016D8CC}" type="slidenum">
              <a:rPr lang="en-US" altLang="en-US" sz="1400" smtClean="0">
                <a:solidFill>
                  <a:srgbClr val="FFFFFF"/>
                </a:solidFill>
              </a:rPr>
              <a:pPr/>
              <a:t>15</a:t>
            </a:fld>
            <a:endParaRPr lang="en-US" altLang="en-US" sz="1400" dirty="0" smtClean="0">
              <a:solidFill>
                <a:srgbClr val="FFFFFF"/>
              </a:solidFill>
            </a:endParaRPr>
          </a:p>
        </p:txBody>
      </p:sp>
      <p:sp>
        <p:nvSpPr>
          <p:cNvPr id="23556" name="TextBox 1"/>
          <p:cNvSpPr txBox="1">
            <a:spLocks noChangeArrowheads="1"/>
          </p:cNvSpPr>
          <p:nvPr/>
        </p:nvSpPr>
        <p:spPr bwMode="auto">
          <a:xfrm>
            <a:off x="1828799" y="1083310"/>
            <a:ext cx="620877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5400" dirty="0" smtClean="0"/>
              <a:t>Inactive National Guard </a:t>
            </a:r>
            <a:r>
              <a:rPr lang="en-US" altLang="en-US" sz="5400" dirty="0"/>
              <a:t>(ING)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737" y="3013563"/>
            <a:ext cx="3862900" cy="2489812"/>
          </a:xfrm>
          <a:prstGeom prst="rect">
            <a:avLst/>
          </a:prstGeom>
          <a:effectLst>
            <a:outerShdw blurRad="50800" dist="38100" dir="10800000" algn="r" rotWithShape="0">
              <a:prstClr val="black">
                <a:alpha val="40000"/>
              </a:prstClr>
            </a:outerShdw>
            <a:softEdge rad="63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814"/>
            <a:ext cx="8229600" cy="766474"/>
          </a:xfrm>
        </p:spPr>
        <p:txBody>
          <a:bodyPr/>
          <a:lstStyle/>
          <a:p>
            <a:r>
              <a:rPr lang="en-US" dirty="0" smtClean="0"/>
              <a:t>Factors to Consider</a:t>
            </a:r>
            <a:endParaRPr lang="en-US" dirty="0"/>
          </a:p>
        </p:txBody>
      </p:sp>
      <p:sp>
        <p:nvSpPr>
          <p:cNvPr id="3" name="Content Placeholder 2"/>
          <p:cNvSpPr>
            <a:spLocks noGrp="1"/>
          </p:cNvSpPr>
          <p:nvPr>
            <p:ph idx="1"/>
          </p:nvPr>
        </p:nvSpPr>
        <p:spPr>
          <a:xfrm>
            <a:off x="441325" y="1665288"/>
            <a:ext cx="8229600" cy="2459182"/>
          </a:xfrm>
        </p:spPr>
        <p:txBody>
          <a:bodyPr/>
          <a:lstStyle/>
          <a:p>
            <a:r>
              <a:rPr lang="en-US" dirty="0" smtClean="0"/>
              <a:t>Position may be filled</a:t>
            </a:r>
          </a:p>
          <a:p>
            <a:r>
              <a:rPr lang="en-US" dirty="0" smtClean="0"/>
              <a:t>Affect on SRIP, promotion, and/or retirement</a:t>
            </a:r>
          </a:p>
          <a:p>
            <a:r>
              <a:rPr lang="en-US" dirty="0" smtClean="0"/>
              <a:t>Affect on career plans</a:t>
            </a:r>
          </a:p>
          <a:p>
            <a:r>
              <a:rPr lang="en-US" dirty="0" smtClean="0"/>
              <a:t>Long range eligibility</a:t>
            </a:r>
            <a:endParaRPr lang="en-US" dirty="0"/>
          </a:p>
        </p:txBody>
      </p:sp>
      <p:sp>
        <p:nvSpPr>
          <p:cNvPr id="4" name="Slide Number Placeholder 3"/>
          <p:cNvSpPr>
            <a:spLocks noGrp="1"/>
          </p:cNvSpPr>
          <p:nvPr>
            <p:ph type="sldNum" sz="quarter" idx="12"/>
          </p:nvPr>
        </p:nvSpPr>
        <p:spPr/>
        <p:txBody>
          <a:bodyPr/>
          <a:lstStyle/>
          <a:p>
            <a:pPr>
              <a:defRPr/>
            </a:pPr>
            <a:fld id="{10CE3D68-4C37-48E6-A879-901935FC6F87}" type="slidenum">
              <a:rPr lang="en-US" altLang="en-US" smtClean="0"/>
              <a:pPr>
                <a:defRPr/>
              </a:pPr>
              <a:t>16</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905" y="3699163"/>
            <a:ext cx="5676190" cy="2618509"/>
          </a:xfrm>
          <a:prstGeom prst="rect">
            <a:avLst/>
          </a:prstGeom>
        </p:spPr>
      </p:pic>
    </p:spTree>
    <p:extLst>
      <p:ext uri="{BB962C8B-B14F-4D97-AF65-F5344CB8AC3E}">
        <p14:creationId xmlns:p14="http://schemas.microsoft.com/office/powerpoint/2010/main" val="230495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650"/>
            <a:ext cx="8229600" cy="788988"/>
          </a:xfrm>
        </p:spPr>
        <p:txBody>
          <a:bodyPr/>
          <a:lstStyle/>
          <a:p>
            <a:r>
              <a:rPr lang="en-US" sz="6000" b="1" dirty="0" smtClean="0"/>
              <a:t>Review</a:t>
            </a:r>
            <a:endParaRPr lang="en-US" sz="6000"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638300"/>
            <a:ext cx="5410200" cy="3657600"/>
          </a:xfrm>
        </p:spPr>
      </p:pic>
      <p:sp>
        <p:nvSpPr>
          <p:cNvPr id="4" name="Slide Number Placeholder 3"/>
          <p:cNvSpPr>
            <a:spLocks noGrp="1"/>
          </p:cNvSpPr>
          <p:nvPr>
            <p:ph type="sldNum" sz="quarter" idx="12"/>
          </p:nvPr>
        </p:nvSpPr>
        <p:spPr/>
        <p:txBody>
          <a:bodyPr/>
          <a:lstStyle/>
          <a:p>
            <a:pPr>
              <a:defRPr/>
            </a:pPr>
            <a:fld id="{120E22D7-6E5D-4694-B6AD-8C0DE8A717AC}" type="slidenum">
              <a:rPr lang="en-US" altLang="en-US" smtClean="0"/>
              <a:pPr>
                <a:defRPr/>
              </a:pPr>
              <a:t>17</a:t>
            </a:fld>
            <a:endParaRPr lang="en-US" altLang="en-US" dirty="0"/>
          </a:p>
        </p:txBody>
      </p:sp>
    </p:spTree>
    <p:extLst>
      <p:ext uri="{BB962C8B-B14F-4D97-AF65-F5344CB8AC3E}">
        <p14:creationId xmlns:p14="http://schemas.microsoft.com/office/powerpoint/2010/main" val="4044858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4"/>
          <p:cNvSpPr txBox="1">
            <a:spLocks noChangeArrowheads="1"/>
          </p:cNvSpPr>
          <p:nvPr/>
        </p:nvSpPr>
        <p:spPr bwMode="auto">
          <a:xfrm>
            <a:off x="9051925" y="4075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sp>
        <p:nvSpPr>
          <p:cNvPr id="19459" name="Text Box 16"/>
          <p:cNvSpPr txBox="1">
            <a:spLocks noChangeArrowheads="1"/>
          </p:cNvSpPr>
          <p:nvPr/>
        </p:nvSpPr>
        <p:spPr bwMode="auto">
          <a:xfrm>
            <a:off x="723900" y="709613"/>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b="1" dirty="0">
                <a:solidFill>
                  <a:schemeClr val="tx2"/>
                </a:solidFill>
              </a:rPr>
              <a:t>Terminal Learning Objective</a:t>
            </a:r>
          </a:p>
        </p:txBody>
      </p:sp>
      <p:sp>
        <p:nvSpPr>
          <p:cNvPr id="19460" name="Text Box 18"/>
          <p:cNvSpPr txBox="1">
            <a:spLocks noChangeArrowheads="1"/>
          </p:cNvSpPr>
          <p:nvPr/>
        </p:nvSpPr>
        <p:spPr bwMode="auto">
          <a:xfrm>
            <a:off x="228600" y="13716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800" dirty="0"/>
          </a:p>
        </p:txBody>
      </p:sp>
      <p:sp>
        <p:nvSpPr>
          <p:cNvPr id="19461" name="Text Box 19"/>
          <p:cNvSpPr txBox="1">
            <a:spLocks noChangeArrowheads="1"/>
          </p:cNvSpPr>
          <p:nvPr/>
        </p:nvSpPr>
        <p:spPr bwMode="auto">
          <a:xfrm>
            <a:off x="304800" y="1216025"/>
            <a:ext cx="8610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en-US" sz="2400" b="1" dirty="0"/>
              <a:t>Action:</a:t>
            </a:r>
            <a:r>
              <a:rPr lang="en-US" altLang="en-US" sz="2400" dirty="0"/>
              <a:t> </a:t>
            </a:r>
            <a:r>
              <a:rPr lang="en-US" altLang="en-US" sz="2400" dirty="0" smtClean="0"/>
              <a:t>Communicate </a:t>
            </a:r>
            <a:r>
              <a:rPr lang="en-US" altLang="en-US" sz="2400" dirty="0"/>
              <a:t>Alternatives to Separation/ Transfer/Discharge</a:t>
            </a:r>
          </a:p>
          <a:p>
            <a:pPr eaLnBrk="1" hangingPunct="1">
              <a:spcAft>
                <a:spcPts val="0"/>
              </a:spcAft>
            </a:pPr>
            <a:endParaRPr lang="en-US" altLang="en-US" sz="1600" dirty="0"/>
          </a:p>
          <a:p>
            <a:pPr eaLnBrk="1" hangingPunct="1">
              <a:spcAft>
                <a:spcPts val="600"/>
              </a:spcAft>
            </a:pPr>
            <a:r>
              <a:rPr lang="en-US" altLang="en-US" sz="2400" b="1" dirty="0"/>
              <a:t>Conditions:</a:t>
            </a:r>
            <a:r>
              <a:rPr lang="en-US" altLang="en-US" sz="2400" dirty="0"/>
              <a:t> In a </a:t>
            </a:r>
            <a:r>
              <a:rPr lang="en-US" altLang="en-US" sz="2400" dirty="0" smtClean="0"/>
              <a:t>classroom environment with access </a:t>
            </a:r>
            <a:r>
              <a:rPr lang="en-US" altLang="en-US" sz="2400" dirty="0"/>
              <a:t>to NGR 600-200, NGR 601-1, NGR 614-1</a:t>
            </a:r>
            <a:r>
              <a:rPr lang="en-US" altLang="en-US" sz="2400" dirty="0" smtClean="0"/>
              <a:t>, NGR 600-100, NGR 600-101, </a:t>
            </a:r>
            <a:r>
              <a:rPr lang="en-US" altLang="en-US" sz="2400" dirty="0"/>
              <a:t>AR 135-91, AR 135-178, NG Pam 601-1, DA Pam 611-21</a:t>
            </a:r>
            <a:r>
              <a:rPr lang="en-US" altLang="en-US" sz="2400" dirty="0" smtClean="0"/>
              <a:t>, applicable PPOMs </a:t>
            </a:r>
            <a:r>
              <a:rPr lang="en-US" altLang="en-US" sz="2400" dirty="0"/>
              <a:t>and </a:t>
            </a:r>
            <a:r>
              <a:rPr lang="en-US" altLang="en-US" sz="2400" dirty="0" smtClean="0"/>
              <a:t>current SRIP.</a:t>
            </a:r>
          </a:p>
          <a:p>
            <a:pPr eaLnBrk="1" hangingPunct="1">
              <a:spcAft>
                <a:spcPts val="0"/>
              </a:spcAft>
            </a:pPr>
            <a:endParaRPr lang="en-US" altLang="en-US" sz="1600" dirty="0"/>
          </a:p>
          <a:p>
            <a:pPr eaLnBrk="1" hangingPunct="1"/>
            <a:r>
              <a:rPr lang="en-US" altLang="en-US" sz="2400" b="1" dirty="0" smtClean="0"/>
              <a:t>Standard</a:t>
            </a:r>
            <a:r>
              <a:rPr lang="en-US" altLang="en-US" sz="2400" b="1" dirty="0"/>
              <a:t>:</a:t>
            </a:r>
            <a:r>
              <a:rPr lang="en-US" altLang="en-US" sz="2400" dirty="0"/>
              <a:t> </a:t>
            </a:r>
            <a:r>
              <a:rPr lang="en-US" sz="2400" dirty="0"/>
              <a:t>Communicate Alternatives to Separation/Transfer/Discharge by </a:t>
            </a:r>
            <a:r>
              <a:rPr lang="en-US" sz="2400" dirty="0" smtClean="0"/>
              <a:t>d</a:t>
            </a:r>
            <a:r>
              <a:rPr lang="en-US" altLang="en-US" sz="2400" dirty="0" smtClean="0"/>
              <a:t>etermining </a:t>
            </a:r>
            <a:r>
              <a:rPr lang="en-US" altLang="en-US" sz="2400" dirty="0"/>
              <a:t>a Soldier's reason for </a:t>
            </a:r>
            <a:r>
              <a:rPr lang="en-US" altLang="en-US" sz="2400" dirty="0" smtClean="0"/>
              <a:t>separation, </a:t>
            </a:r>
            <a:r>
              <a:rPr lang="en-US" altLang="en-US" sz="2400" dirty="0"/>
              <a:t>ensure the Soldier understands the alternatives, and determine a Soldier's eligibility for </a:t>
            </a:r>
            <a:r>
              <a:rPr lang="en-US" altLang="en-US" sz="2400" dirty="0" smtClean="0"/>
              <a:t>alternatives. </a:t>
            </a:r>
            <a:endParaRPr lang="en-US" altLang="en-US" sz="2400" dirty="0"/>
          </a:p>
        </p:txBody>
      </p:sp>
      <p:sp>
        <p:nvSpPr>
          <p:cNvPr id="194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9AC3579D-C0DF-4BD5-9909-5FB0A7E5E04F}" type="slidenum">
              <a:rPr lang="en-US" altLang="en-US" sz="1400" smtClean="0">
                <a:solidFill>
                  <a:srgbClr val="FFFFFF"/>
                </a:solidFill>
              </a:rPr>
              <a:pPr/>
              <a:t>18</a:t>
            </a:fld>
            <a:endParaRPr lang="en-US" altLang="en-US" sz="1400" dirty="0" smtClean="0">
              <a:solidFill>
                <a:srgbClr val="FFFFFF"/>
              </a:solidFill>
            </a:endParaRPr>
          </a:p>
        </p:txBody>
      </p:sp>
    </p:spTree>
    <p:extLst>
      <p:ext uri="{BB962C8B-B14F-4D97-AF65-F5344CB8AC3E}">
        <p14:creationId xmlns:p14="http://schemas.microsoft.com/office/powerpoint/2010/main" val="646223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6BBED6F6-8FB7-448D-AA91-B1F44CF1B63C}" type="slidenum">
              <a:rPr lang="en-US" altLang="en-US" sz="1400" smtClean="0">
                <a:solidFill>
                  <a:srgbClr val="FFFFFF"/>
                </a:solidFill>
              </a:rPr>
              <a:pPr/>
              <a:t>2</a:t>
            </a:fld>
            <a:endParaRPr lang="en-US" altLang="en-US" sz="1400" dirty="0" smtClean="0">
              <a:solidFill>
                <a:srgbClr val="FFFFFF"/>
              </a:solidFill>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108" y="1223889"/>
            <a:ext cx="5936566" cy="4529797"/>
          </a:xfrm>
          <a:prstGeom prst="rect">
            <a:avLst/>
          </a:prstGeom>
          <a:effectLst>
            <a:outerShdw blurRad="50800" dist="38100" algn="l" rotWithShape="0">
              <a:prstClr val="black">
                <a:alpha val="40000"/>
              </a:prstClr>
            </a:outerShd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4"/>
          <p:cNvSpPr txBox="1">
            <a:spLocks noChangeArrowheads="1"/>
          </p:cNvSpPr>
          <p:nvPr/>
        </p:nvSpPr>
        <p:spPr bwMode="auto">
          <a:xfrm>
            <a:off x="9051925" y="4075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dirty="0"/>
          </a:p>
        </p:txBody>
      </p:sp>
      <p:sp>
        <p:nvSpPr>
          <p:cNvPr id="19459" name="Text Box 16"/>
          <p:cNvSpPr txBox="1">
            <a:spLocks noChangeArrowheads="1"/>
          </p:cNvSpPr>
          <p:nvPr/>
        </p:nvSpPr>
        <p:spPr bwMode="auto">
          <a:xfrm>
            <a:off x="723900" y="709613"/>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b="1" dirty="0">
                <a:solidFill>
                  <a:schemeClr val="tx2"/>
                </a:solidFill>
              </a:rPr>
              <a:t>Terminal Learning Objective</a:t>
            </a:r>
          </a:p>
        </p:txBody>
      </p:sp>
      <p:sp>
        <p:nvSpPr>
          <p:cNvPr id="19460" name="Text Box 18"/>
          <p:cNvSpPr txBox="1">
            <a:spLocks noChangeArrowheads="1"/>
          </p:cNvSpPr>
          <p:nvPr/>
        </p:nvSpPr>
        <p:spPr bwMode="auto">
          <a:xfrm>
            <a:off x="228600" y="13716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800" dirty="0"/>
          </a:p>
        </p:txBody>
      </p:sp>
      <p:sp>
        <p:nvSpPr>
          <p:cNvPr id="19461" name="Text Box 19"/>
          <p:cNvSpPr txBox="1">
            <a:spLocks noChangeArrowheads="1"/>
          </p:cNvSpPr>
          <p:nvPr/>
        </p:nvSpPr>
        <p:spPr bwMode="auto">
          <a:xfrm>
            <a:off x="304800" y="1216025"/>
            <a:ext cx="8610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en-US" sz="2400" b="1" dirty="0"/>
              <a:t>Action:</a:t>
            </a:r>
            <a:r>
              <a:rPr lang="en-US" altLang="en-US" sz="2400" dirty="0"/>
              <a:t> </a:t>
            </a:r>
            <a:r>
              <a:rPr lang="en-US" altLang="en-US" sz="2400" dirty="0" smtClean="0"/>
              <a:t>Communicate </a:t>
            </a:r>
            <a:r>
              <a:rPr lang="en-US" altLang="en-US" sz="2400" dirty="0"/>
              <a:t>Alternatives to Separation/ Transfer/Discharge</a:t>
            </a:r>
          </a:p>
          <a:p>
            <a:pPr eaLnBrk="1" hangingPunct="1">
              <a:spcAft>
                <a:spcPts val="0"/>
              </a:spcAft>
            </a:pPr>
            <a:endParaRPr lang="en-US" altLang="en-US" sz="1600" dirty="0"/>
          </a:p>
          <a:p>
            <a:pPr eaLnBrk="1" hangingPunct="1">
              <a:spcAft>
                <a:spcPts val="600"/>
              </a:spcAft>
            </a:pPr>
            <a:r>
              <a:rPr lang="en-US" altLang="en-US" sz="2400" b="1" dirty="0"/>
              <a:t>Conditions:</a:t>
            </a:r>
            <a:r>
              <a:rPr lang="en-US" altLang="en-US" sz="2400" dirty="0"/>
              <a:t> In a </a:t>
            </a:r>
            <a:r>
              <a:rPr lang="en-US" altLang="en-US" sz="2400" dirty="0" smtClean="0"/>
              <a:t>classroom environment with access </a:t>
            </a:r>
            <a:r>
              <a:rPr lang="en-US" altLang="en-US" sz="2400" dirty="0"/>
              <a:t>to NGR 600-200, NGR 601-1, NGR 614-1</a:t>
            </a:r>
            <a:r>
              <a:rPr lang="en-US" altLang="en-US" sz="2400" dirty="0" smtClean="0"/>
              <a:t>, NGR 600-100, NGR 600-101, </a:t>
            </a:r>
            <a:r>
              <a:rPr lang="en-US" altLang="en-US" sz="2400" dirty="0"/>
              <a:t>AR 135-91, AR 135-178, NG Pam 601-1, DA Pam 611-21</a:t>
            </a:r>
            <a:r>
              <a:rPr lang="en-US" altLang="en-US" sz="2400" dirty="0" smtClean="0"/>
              <a:t>, applicable PPOMs </a:t>
            </a:r>
            <a:r>
              <a:rPr lang="en-US" altLang="en-US" sz="2400" dirty="0"/>
              <a:t>and </a:t>
            </a:r>
            <a:r>
              <a:rPr lang="en-US" altLang="en-US" sz="2400" dirty="0" smtClean="0"/>
              <a:t>current SRIP.</a:t>
            </a:r>
          </a:p>
          <a:p>
            <a:pPr eaLnBrk="1" hangingPunct="1">
              <a:spcAft>
                <a:spcPts val="0"/>
              </a:spcAft>
            </a:pPr>
            <a:endParaRPr lang="en-US" altLang="en-US" sz="1600" dirty="0"/>
          </a:p>
          <a:p>
            <a:pPr eaLnBrk="1" hangingPunct="1"/>
            <a:r>
              <a:rPr lang="en-US" altLang="en-US" sz="2400" b="1" dirty="0" smtClean="0"/>
              <a:t>Standard</a:t>
            </a:r>
            <a:r>
              <a:rPr lang="en-US" altLang="en-US" sz="2400" b="1" dirty="0"/>
              <a:t>:</a:t>
            </a:r>
            <a:r>
              <a:rPr lang="en-US" altLang="en-US" sz="2400" dirty="0"/>
              <a:t> </a:t>
            </a:r>
            <a:r>
              <a:rPr lang="en-US" sz="2400" dirty="0"/>
              <a:t>Communicate Alternatives to Separation/Transfer/Discharge by </a:t>
            </a:r>
            <a:r>
              <a:rPr lang="en-US" sz="2400" dirty="0" smtClean="0"/>
              <a:t>d</a:t>
            </a:r>
            <a:r>
              <a:rPr lang="en-US" altLang="en-US" sz="2400" dirty="0" smtClean="0"/>
              <a:t>etermining </a:t>
            </a:r>
            <a:r>
              <a:rPr lang="en-US" altLang="en-US" sz="2400" dirty="0"/>
              <a:t>a Soldier's reason for </a:t>
            </a:r>
            <a:r>
              <a:rPr lang="en-US" altLang="en-US" sz="2400" dirty="0" smtClean="0"/>
              <a:t>separation, </a:t>
            </a:r>
            <a:r>
              <a:rPr lang="en-US" altLang="en-US" sz="2400" dirty="0"/>
              <a:t>ensure the Soldier understands the alternatives, and determine a Soldier's eligibility for </a:t>
            </a:r>
            <a:r>
              <a:rPr lang="en-US" altLang="en-US" sz="2400" dirty="0" smtClean="0"/>
              <a:t>alternatives. </a:t>
            </a:r>
            <a:endParaRPr lang="en-US" altLang="en-US" sz="2400" dirty="0"/>
          </a:p>
        </p:txBody>
      </p:sp>
      <p:sp>
        <p:nvSpPr>
          <p:cNvPr id="194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9AC3579D-C0DF-4BD5-9909-5FB0A7E5E04F}" type="slidenum">
              <a:rPr lang="en-US" altLang="en-US" sz="1400" smtClean="0">
                <a:solidFill>
                  <a:srgbClr val="FFFFFF"/>
                </a:solidFill>
              </a:rPr>
              <a:pPr/>
              <a:t>3</a:t>
            </a:fld>
            <a:endParaRPr lang="en-US" altLang="en-US" sz="1400" dirty="0" smtClean="0">
              <a:solidFill>
                <a:srgbClr val="FFFFFF"/>
              </a:solidFill>
            </a:endParaRPr>
          </a:p>
        </p:txBody>
      </p:sp>
    </p:spTree>
    <p:extLst>
      <p:ext uri="{BB962C8B-B14F-4D97-AF65-F5344CB8AC3E}">
        <p14:creationId xmlns:p14="http://schemas.microsoft.com/office/powerpoint/2010/main" val="2155066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89F87C-35F9-4F82-801C-8EAD327C9897}" type="slidenum">
              <a:rPr lang="en-US" altLang="en-US" smtClean="0"/>
              <a:pPr>
                <a:defRPr/>
              </a:pPr>
              <a:t>4</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84" y="791184"/>
            <a:ext cx="8697119" cy="5598361"/>
          </a:xfrm>
          <a:prstGeom prst="rect">
            <a:avLst/>
          </a:prstGeom>
        </p:spPr>
      </p:pic>
    </p:spTree>
    <p:extLst>
      <p:ext uri="{BB962C8B-B14F-4D97-AF65-F5344CB8AC3E}">
        <p14:creationId xmlns:p14="http://schemas.microsoft.com/office/powerpoint/2010/main" val="243666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958"/>
            <a:ext cx="8229600" cy="671680"/>
          </a:xfrm>
        </p:spPr>
        <p:txBody>
          <a:bodyPr/>
          <a:lstStyle/>
          <a:p>
            <a:r>
              <a:rPr lang="en-US" dirty="0" smtClean="0"/>
              <a:t>Introduction</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1763485"/>
            <a:ext cx="6299200" cy="3802743"/>
          </a:xfrm>
        </p:spPr>
      </p:pic>
      <p:sp>
        <p:nvSpPr>
          <p:cNvPr id="4" name="Slide Number Placeholder 3"/>
          <p:cNvSpPr>
            <a:spLocks noGrp="1"/>
          </p:cNvSpPr>
          <p:nvPr>
            <p:ph type="sldNum" sz="quarter" idx="12"/>
          </p:nvPr>
        </p:nvSpPr>
        <p:spPr/>
        <p:txBody>
          <a:bodyPr/>
          <a:lstStyle/>
          <a:p>
            <a:pPr>
              <a:defRPr/>
            </a:pPr>
            <a:fld id="{10CE3D68-4C37-48E6-A879-901935FC6F87}" type="slidenum">
              <a:rPr lang="en-US" altLang="en-US" smtClean="0"/>
              <a:pPr>
                <a:defRPr/>
              </a:pPr>
              <a:t>5</a:t>
            </a:fld>
            <a:endParaRPr lang="en-US" altLang="en-US" dirty="0"/>
          </a:p>
        </p:txBody>
      </p:sp>
    </p:spTree>
    <p:extLst>
      <p:ext uri="{BB962C8B-B14F-4D97-AF65-F5344CB8AC3E}">
        <p14:creationId xmlns:p14="http://schemas.microsoft.com/office/powerpoint/2010/main" val="3959937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1325" y="910998"/>
            <a:ext cx="8229600" cy="667431"/>
          </a:xfrm>
        </p:spPr>
        <p:txBody>
          <a:bodyPr/>
          <a:lstStyle/>
          <a:p>
            <a:r>
              <a:rPr lang="en-US" sz="3600" dirty="0" smtClean="0"/>
              <a:t>Components Introduction</a:t>
            </a:r>
            <a:endParaRPr lang="en-US" sz="3600" dirty="0"/>
          </a:p>
        </p:txBody>
      </p:sp>
      <p:sp>
        <p:nvSpPr>
          <p:cNvPr id="4" name="Slide Number Placeholder 3"/>
          <p:cNvSpPr>
            <a:spLocks noGrp="1"/>
          </p:cNvSpPr>
          <p:nvPr>
            <p:ph type="sldNum" sz="quarter" idx="12"/>
          </p:nvPr>
        </p:nvSpPr>
        <p:spPr/>
        <p:txBody>
          <a:bodyPr/>
          <a:lstStyle/>
          <a:p>
            <a:pPr>
              <a:defRPr/>
            </a:pPr>
            <a:fld id="{10CE3D68-4C37-48E6-A879-901935FC6F87}" type="slidenum">
              <a:rPr lang="en-US" altLang="en-US" smtClean="0"/>
              <a:pPr>
                <a:defRPr/>
              </a:pPr>
              <a:t>6</a:t>
            </a:fld>
            <a:endParaRPr lang="en-US" altLang="en-US" dirty="0"/>
          </a:p>
        </p:txBody>
      </p:sp>
      <p:pic>
        <p:nvPicPr>
          <p:cNvPr id="5" name="Picture 4"/>
          <p:cNvPicPr>
            <a:picLocks noChangeAspect="1"/>
          </p:cNvPicPr>
          <p:nvPr/>
        </p:nvPicPr>
        <p:blipFill>
          <a:blip r:embed="rId3"/>
          <a:stretch>
            <a:fillRect/>
          </a:stretch>
        </p:blipFill>
        <p:spPr>
          <a:xfrm>
            <a:off x="1371600" y="1578429"/>
            <a:ext cx="5900057" cy="3559628"/>
          </a:xfrm>
          <a:prstGeom prst="rect">
            <a:avLst/>
          </a:prstGeom>
        </p:spPr>
      </p:pic>
    </p:spTree>
    <p:extLst>
      <p:ext uri="{BB962C8B-B14F-4D97-AF65-F5344CB8AC3E}">
        <p14:creationId xmlns:p14="http://schemas.microsoft.com/office/powerpoint/2010/main" val="3903464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0485" y="925286"/>
            <a:ext cx="4114800" cy="555173"/>
          </a:xfrm>
        </p:spPr>
        <p:txBody>
          <a:bodyPr/>
          <a:lstStyle/>
          <a:p>
            <a:r>
              <a:rPr lang="en-US" sz="3600" dirty="0" smtClean="0"/>
              <a:t>Reserve Component</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3909030"/>
              </p:ext>
            </p:extLst>
          </p:nvPr>
        </p:nvGraphicFramePr>
        <p:xfrm>
          <a:off x="620485" y="925286"/>
          <a:ext cx="8229600" cy="518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10CE3D68-4C37-48E6-A879-901935FC6F87}" type="slidenum">
              <a:rPr lang="en-US" altLang="en-US" smtClean="0"/>
              <a:pPr>
                <a:defRPr/>
              </a:pPr>
              <a:t>7</a:t>
            </a:fld>
            <a:endParaRPr lang="en-US" altLang="en-US" dirty="0"/>
          </a:p>
        </p:txBody>
      </p:sp>
    </p:spTree>
    <p:extLst>
      <p:ext uri="{BB962C8B-B14F-4D97-AF65-F5344CB8AC3E}">
        <p14:creationId xmlns:p14="http://schemas.microsoft.com/office/powerpoint/2010/main" val="2435051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98525" y="921057"/>
            <a:ext cx="7772400" cy="775007"/>
          </a:xfrm>
        </p:spPr>
        <p:txBody>
          <a:bodyPr/>
          <a:lstStyle/>
          <a:p>
            <a:r>
              <a:rPr lang="en-US" dirty="0" smtClean="0"/>
              <a:t>Military Service Obligation (MSO)</a:t>
            </a:r>
            <a:endParaRPr lang="en-US" dirty="0"/>
          </a:p>
        </p:txBody>
      </p:sp>
      <p:sp>
        <p:nvSpPr>
          <p:cNvPr id="3" name="Subtitle 2"/>
          <p:cNvSpPr>
            <a:spLocks noGrp="1"/>
          </p:cNvSpPr>
          <p:nvPr>
            <p:ph type="subTitle" idx="1"/>
          </p:nvPr>
        </p:nvSpPr>
        <p:spPr>
          <a:xfrm>
            <a:off x="5750444" y="2874328"/>
            <a:ext cx="2920481" cy="3195983"/>
          </a:xfrm>
        </p:spPr>
        <p:txBody>
          <a:bodyPr/>
          <a:lstStyle/>
          <a:p>
            <a:pPr marL="457200" indent="-457200" algn="l">
              <a:buFont typeface="Arial" panose="020B0604020202020204" pitchFamily="34" charset="0"/>
              <a:buChar char="•"/>
            </a:pPr>
            <a:r>
              <a:rPr lang="en-US" b="1" dirty="0" smtClean="0">
                <a:solidFill>
                  <a:schemeClr val="tx1"/>
                </a:solidFill>
              </a:rPr>
              <a:t>Statutory</a:t>
            </a:r>
          </a:p>
          <a:p>
            <a:pPr marL="457200" indent="-457200" algn="l">
              <a:buFont typeface="Arial" panose="020B0604020202020204" pitchFamily="34" charset="0"/>
              <a:buChar char="•"/>
            </a:pPr>
            <a:r>
              <a:rPr lang="en-US" b="1" dirty="0" smtClean="0">
                <a:solidFill>
                  <a:schemeClr val="tx1"/>
                </a:solidFill>
              </a:rPr>
              <a:t>Contractual</a:t>
            </a:r>
          </a:p>
          <a:p>
            <a:pPr marL="457200" indent="-457200" algn="l">
              <a:buFont typeface="Arial" panose="020B0604020202020204" pitchFamily="34" charset="0"/>
              <a:buChar char="•"/>
            </a:pPr>
            <a:r>
              <a:rPr lang="en-US" b="1" dirty="0" smtClean="0">
                <a:solidFill>
                  <a:schemeClr val="tx1"/>
                </a:solidFill>
              </a:rPr>
              <a:t>Ready Reserve</a:t>
            </a:r>
            <a:endParaRPr lang="en-US" b="1" dirty="0">
              <a:solidFill>
                <a:schemeClr val="tx1"/>
              </a:solidFill>
            </a:endParaRPr>
          </a:p>
        </p:txBody>
      </p:sp>
      <p:sp>
        <p:nvSpPr>
          <p:cNvPr id="4" name="Slide Number Placeholder 3"/>
          <p:cNvSpPr>
            <a:spLocks noGrp="1"/>
          </p:cNvSpPr>
          <p:nvPr>
            <p:ph type="sldNum" sz="quarter" idx="12"/>
          </p:nvPr>
        </p:nvSpPr>
        <p:spPr/>
        <p:txBody>
          <a:bodyPr/>
          <a:lstStyle/>
          <a:p>
            <a:pPr>
              <a:defRPr/>
            </a:pPr>
            <a:fld id="{120E22D7-6E5D-4694-B6AD-8C0DE8A717AC}" type="slidenum">
              <a:rPr lang="en-US" altLang="en-US" smtClean="0"/>
              <a:pPr>
                <a:defRPr/>
              </a:pPr>
              <a:t>8</a:t>
            </a:fld>
            <a:endParaRPr lang="en-US" alt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506" y="2874328"/>
            <a:ext cx="4707294" cy="2943558"/>
          </a:xfrm>
          <a:prstGeom prst="rect">
            <a:avLst/>
          </a:prstGeom>
        </p:spPr>
      </p:pic>
    </p:spTree>
    <p:extLst>
      <p:ext uri="{BB962C8B-B14F-4D97-AF65-F5344CB8AC3E}">
        <p14:creationId xmlns:p14="http://schemas.microsoft.com/office/powerpoint/2010/main" val="228740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52C1D0D3-41BE-4C16-9B28-18A914EFE9CD}" type="slidenum">
              <a:rPr lang="en-US" altLang="en-US" sz="1400" smtClean="0">
                <a:solidFill>
                  <a:srgbClr val="FFFFFF"/>
                </a:solidFill>
              </a:rPr>
              <a:pPr/>
              <a:t>9</a:t>
            </a:fld>
            <a:endParaRPr lang="en-US" altLang="en-US" sz="1400" dirty="0" smtClean="0">
              <a:solidFill>
                <a:srgbClr val="FFFFFF"/>
              </a:solidFill>
            </a:endParaRPr>
          </a:p>
        </p:txBody>
      </p:sp>
      <p:sp>
        <p:nvSpPr>
          <p:cNvPr id="21507" name="TextBox 1"/>
          <p:cNvSpPr txBox="1">
            <a:spLocks noChangeArrowheads="1"/>
          </p:cNvSpPr>
          <p:nvPr/>
        </p:nvSpPr>
        <p:spPr bwMode="auto">
          <a:xfrm>
            <a:off x="2195966" y="738551"/>
            <a:ext cx="49498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US" altLang="en-US" sz="5400" dirty="0" smtClean="0"/>
              <a:t>Separations </a:t>
            </a:r>
            <a:r>
              <a:rPr lang="en-US" altLang="en-US" sz="5400" dirty="0"/>
              <a:t>and Discharges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425" y="2704012"/>
            <a:ext cx="2756672" cy="301139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ADE310F82D8F46AE306923C7C9650C" ma:contentTypeVersion="0" ma:contentTypeDescription="Create a new document." ma:contentTypeScope="" ma:versionID="413dafc7541bad7b45f13cd67c2b0c1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1F95C2-416D-48AC-BA4F-AEA6014C2FA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43A2A02-656E-4C26-8902-48B08E135BB0}">
  <ds:schemaRefs>
    <ds:schemaRef ds:uri="http://schemas.microsoft.com/sharepoint/v3/contenttype/forms"/>
  </ds:schemaRefs>
</ds:datastoreItem>
</file>

<file path=customXml/itemProps3.xml><?xml version="1.0" encoding="utf-8"?>
<ds:datastoreItem xmlns:ds="http://schemas.openxmlformats.org/officeDocument/2006/customXml" ds:itemID="{31F65A73-0C6A-458A-AAFE-792582844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7932</TotalTime>
  <Words>5304</Words>
  <Application>Microsoft Office PowerPoint</Application>
  <PresentationFormat>On-screen Show (4:3)</PresentationFormat>
  <Paragraphs>349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Calibri</vt:lpstr>
      <vt:lpstr>Times New Roman</vt:lpstr>
      <vt:lpstr>Office Theme</vt:lpstr>
      <vt:lpstr>PowerPoint Presentation</vt:lpstr>
      <vt:lpstr>PowerPoint Presentation</vt:lpstr>
      <vt:lpstr>PowerPoint Presentation</vt:lpstr>
      <vt:lpstr>PowerPoint Presentation</vt:lpstr>
      <vt:lpstr>Introduction</vt:lpstr>
      <vt:lpstr>Components Introduction</vt:lpstr>
      <vt:lpstr>Reserve Component</vt:lpstr>
      <vt:lpstr>Military Service Obligation (MSO)</vt:lpstr>
      <vt:lpstr>PowerPoint Presentation</vt:lpstr>
      <vt:lpstr>Breakout Session</vt:lpstr>
      <vt:lpstr>PowerPoint Presentation</vt:lpstr>
      <vt:lpstr>Attachment</vt:lpstr>
      <vt:lpstr>MOS Reclassification or Reassignment</vt:lpstr>
      <vt:lpstr>OCS and WOCS</vt:lpstr>
      <vt:lpstr>PowerPoint Presentation</vt:lpstr>
      <vt:lpstr>Factors to Consider</vt:lpstr>
      <vt:lpstr>Review</vt:lpstr>
      <vt:lpstr>PowerPoint Presentation</vt:lpstr>
    </vt:vector>
  </TitlesOfParts>
  <Company>NGB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May 15 Identify Alternatives to Separation</dc:title>
  <dc:creator>Deborah M Ms CTR USA NGB ARNG</dc:creator>
  <cp:lastModifiedBy>Arnold, Brandon C Mr CTR USA NGB ARNG</cp:lastModifiedBy>
  <cp:revision>380</cp:revision>
  <dcterms:created xsi:type="dcterms:W3CDTF">2008-04-28T15:23:49Z</dcterms:created>
  <dcterms:modified xsi:type="dcterms:W3CDTF">2019-11-22T16:35:17Z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0x0101006BADE310F82D8F46AE306923C7C9650C</vt:lpwstr>
  </property>
</Properties>
</file>